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8" r:id="rId2"/>
    <p:sldId id="260" r:id="rId3"/>
  </p:sldIdLst>
  <p:sldSz cx="3600450" cy="10080625"/>
  <p:notesSz cx="6858000" cy="9144000"/>
  <p:embeddedFontLst>
    <p:embeddedFont>
      <p:font typeface="微软雅黑" panose="020B0503020204020204" pitchFamily="34" charset="-122"/>
      <p:regular r:id="rId5"/>
      <p:bold r:id="rId6"/>
    </p:embeddedFont>
    <p:embeddedFont>
      <p:font typeface="Calibri" panose="020F0502020204030204" pitchFamily="34" charset="0"/>
      <p:regular r:id="rId7"/>
      <p:bold r:id="rId8"/>
      <p:italic r:id="rId9"/>
      <p:boldItalic r:id="rId10"/>
    </p:embeddedFont>
  </p:embeddedFontLst>
  <p:custDataLst>
    <p:tags r:id="rId1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3174" userDrawn="1">
          <p15:clr>
            <a:srgbClr val="A4A3A4"/>
          </p15:clr>
        </p15:guide>
        <p15:guide id="2" pos="12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94"/>
  </p:normalViewPr>
  <p:slideViewPr>
    <p:cSldViewPr snapToGrid="0" showGuides="1">
      <p:cViewPr varScale="1">
        <p:scale>
          <a:sx n="82" d="100"/>
          <a:sy n="82" d="100"/>
        </p:scale>
        <p:origin x="5112" y="184"/>
      </p:cViewPr>
      <p:guideLst>
        <p:guide orient="horz" pos="3174"/>
        <p:guide pos="12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ags" Target="tags/tag1.xml"/><Relationship Id="rId5" Type="http://schemas.openxmlformats.org/officeDocument/2006/relationships/font" Target="fonts/font1.fntdata"/><Relationship Id="rId15" Type="http://schemas.openxmlformats.org/officeDocument/2006/relationships/tableStyles" Target="tableStyles.xml"/><Relationship Id="rId10" Type="http://schemas.openxmlformats.org/officeDocument/2006/relationships/font" Target="fonts/font6.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6"/>
              <a:ext cx="2917196" cy="390033"/>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24" y="36429"/>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pic>
          <p:nvPicPr>
            <p:cNvPr id="9" name="Google Shape;139;p25"/>
            <p:cNvPicPr preferRelativeResize="0">
              <a:picLocks noChangeAspect="1"/>
            </p:cNvPicPr>
            <p:nvPr/>
          </p:nvPicPr>
          <p:blipFill rotWithShape="1">
            <a:blip r:embed="rId6"/>
            <a:srcRect/>
            <a:stretch>
              <a:fillRect/>
            </a:stretch>
          </p:blipFill>
          <p:spPr>
            <a:xfrm>
              <a:off x="520828" y="77623"/>
              <a:ext cx="244251" cy="243471"/>
            </a:xfrm>
            <a:prstGeom prst="ellipse">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2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jpeg"/><Relationship Id="rId3" Type="http://schemas.openxmlformats.org/officeDocument/2006/relationships/tags" Target="../tags/tag4.xml"/><Relationship Id="rId21" Type="http://schemas.openxmlformats.org/officeDocument/2006/relationships/image" Target="../media/image18.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14.png"/><Relationship Id="rId2" Type="http://schemas.openxmlformats.org/officeDocument/2006/relationships/tags" Target="../tags/tag3.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2.xml"/><Relationship Id="rId6" Type="http://schemas.openxmlformats.org/officeDocument/2006/relationships/notesSlide" Target="../notesSlides/notesSlide1.xml"/><Relationship Id="rId11" Type="http://schemas.openxmlformats.org/officeDocument/2006/relationships/image" Target="../media/image9.png"/><Relationship Id="rId5" Type="http://schemas.openxmlformats.org/officeDocument/2006/relationships/slideLayout" Target="../slideLayouts/slideLayout1.xml"/><Relationship Id="rId15" Type="http://schemas.openxmlformats.org/officeDocument/2006/relationships/image" Target="../media/image12.png"/><Relationship Id="rId10" Type="http://schemas.openxmlformats.org/officeDocument/2006/relationships/image" Target="../media/image8.jpeg"/><Relationship Id="rId19" Type="http://schemas.openxmlformats.org/officeDocument/2006/relationships/image" Target="../media/image16.png"/><Relationship Id="rId4" Type="http://schemas.openxmlformats.org/officeDocument/2006/relationships/tags" Target="../tags/tag5.xml"/><Relationship Id="rId9" Type="http://schemas.openxmlformats.org/officeDocument/2006/relationships/image" Target="../media/image7.jpeg"/><Relationship Id="rId14" Type="http://schemas.openxmlformats.org/officeDocument/2006/relationships/image" Target="../media/image11.png"/><Relationship Id="rId22"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jpeg"/><Relationship Id="rId18" Type="http://schemas.openxmlformats.org/officeDocument/2006/relationships/image" Target="../media/image19.png"/><Relationship Id="rId3" Type="http://schemas.openxmlformats.org/officeDocument/2006/relationships/tags" Target="../tags/tag8.xml"/><Relationship Id="rId21" Type="http://schemas.openxmlformats.org/officeDocument/2006/relationships/image" Target="../media/image16.png"/><Relationship Id="rId7" Type="http://schemas.openxmlformats.org/officeDocument/2006/relationships/notesSlide" Target="../notesSlides/notesSlide2.xml"/><Relationship Id="rId12" Type="http://schemas.openxmlformats.org/officeDocument/2006/relationships/image" Target="../media/image5.png"/><Relationship Id="rId17" Type="http://schemas.openxmlformats.org/officeDocument/2006/relationships/image" Target="../media/image14.png"/><Relationship Id="rId2" Type="http://schemas.openxmlformats.org/officeDocument/2006/relationships/tags" Target="../tags/tag7.xml"/><Relationship Id="rId16" Type="http://schemas.openxmlformats.org/officeDocument/2006/relationships/image" Target="../media/image20.png"/><Relationship Id="rId20" Type="http://schemas.openxmlformats.org/officeDocument/2006/relationships/image" Target="../media/image15.jpeg"/><Relationship Id="rId1" Type="http://schemas.openxmlformats.org/officeDocument/2006/relationships/tags" Target="../tags/tag6.x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10.xml"/><Relationship Id="rId15" Type="http://schemas.openxmlformats.org/officeDocument/2006/relationships/image" Target="../media/image12.png"/><Relationship Id="rId23" Type="http://schemas.openxmlformats.org/officeDocument/2006/relationships/image" Target="../media/image18.png"/><Relationship Id="rId10" Type="http://schemas.microsoft.com/office/2007/relationships/hdphoto" Target="../media/hdphoto1.wdp"/><Relationship Id="rId19" Type="http://schemas.openxmlformats.org/officeDocument/2006/relationships/image" Target="../media/image21.png"/><Relationship Id="rId4" Type="http://schemas.openxmlformats.org/officeDocument/2006/relationships/tags" Target="../tags/tag9.xml"/><Relationship Id="rId9" Type="http://schemas.openxmlformats.org/officeDocument/2006/relationships/image" Target="../media/image9.png"/><Relationship Id="rId14" Type="http://schemas.openxmlformats.org/officeDocument/2006/relationships/image" Target="../media/image8.jpeg"/><Relationship Id="rId2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25" name="Google Shape;143;p25"/>
          <p:cNvSpPr/>
          <p:nvPr/>
        </p:nvSpPr>
        <p:spPr>
          <a:xfrm>
            <a:off x="595773" y="6401948"/>
            <a:ext cx="2370911" cy="457409"/>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6" name="Google Shape;133;p25"/>
          <p:cNvSpPr/>
          <p:nvPr/>
        </p:nvSpPr>
        <p:spPr>
          <a:xfrm>
            <a:off x="-31404" y="972892"/>
            <a:ext cx="3783847" cy="414041"/>
          </a:xfrm>
          <a:prstGeom prst="rect">
            <a:avLst/>
          </a:prstGeom>
          <a:noFill/>
          <a:ln>
            <a:noFill/>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b="1" dirty="0">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sym typeface="Calibri" panose="020F0502020204030204"/>
              </a:rPr>
              <a:t>Decoding and investigating the </a:t>
            </a:r>
            <a:r>
              <a:rPr lang="en-US" b="1" dirty="0" err="1">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sym typeface="Calibri" panose="020F0502020204030204"/>
              </a:rPr>
              <a:t>epitranscriptome</a:t>
            </a:r>
            <a:r>
              <a:rPr lang="en-US" b="1" dirty="0">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sym typeface="Calibri" panose="020F0502020204030204"/>
              </a:rPr>
              <a:t> with new tools</a:t>
            </a:r>
          </a:p>
        </p:txBody>
      </p:sp>
      <p:sp>
        <p:nvSpPr>
          <p:cNvPr id="27" name="Google Shape;138;p25"/>
          <p:cNvSpPr txBox="1"/>
          <p:nvPr/>
        </p:nvSpPr>
        <p:spPr>
          <a:xfrm>
            <a:off x="1229185" y="1475406"/>
            <a:ext cx="2396610" cy="1010674"/>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en-US" altLang="zh-CN" sz="800" b="1" dirty="0">
                <a:solidFill>
                  <a:schemeClr val="bg1"/>
                </a:solidFill>
                <a:latin typeface="Arial" panose="020B0604020202020204" pitchFamily="34" charset="0"/>
                <a:cs typeface="Arial" panose="020B0604020202020204" pitchFamily="34" charset="0"/>
              </a:rPr>
              <a:t>Guangzhou </a:t>
            </a:r>
            <a:r>
              <a:rPr lang="zh-CN" sz="800" b="1" dirty="0">
                <a:solidFill>
                  <a:schemeClr val="bg1"/>
                </a:solidFill>
                <a:latin typeface="Arial" panose="020B0604020202020204" pitchFamily="34" charset="0"/>
                <a:cs typeface="Arial" panose="020B0604020202020204" pitchFamily="34" charset="0"/>
              </a:rPr>
              <a:t>Time：202</a:t>
            </a:r>
            <a:r>
              <a:rPr lang="en-US" altLang="zh-CN" sz="800" b="1" dirty="0">
                <a:solidFill>
                  <a:schemeClr val="bg1"/>
                </a:solidFill>
                <a:latin typeface="Arial" panose="020B0604020202020204" pitchFamily="34" charset="0"/>
                <a:cs typeface="Arial" panose="020B0604020202020204" pitchFamily="34" charset="0"/>
              </a:rPr>
              <a:t>4</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03-29 09</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00-11:00 AM</a:t>
            </a:r>
          </a:p>
          <a:p>
            <a:pPr>
              <a:lnSpc>
                <a:spcPct val="150000"/>
              </a:lnSpc>
            </a:pPr>
            <a:r>
              <a:rPr lang="en-US" altLang="zh-CN" sz="800" b="1" dirty="0">
                <a:solidFill>
                  <a:schemeClr val="bg1"/>
                </a:solidFill>
                <a:latin typeface="Arial" panose="020B0604020202020204" pitchFamily="34" charset="0"/>
                <a:cs typeface="Arial" panose="020B0604020202020204" pitchFamily="34" charset="0"/>
              </a:rPr>
              <a:t>Chicago Time: </a:t>
            </a:r>
            <a:r>
              <a:rPr lang="zh-CN" sz="800" b="1" dirty="0">
                <a:solidFill>
                  <a:schemeClr val="bg1"/>
                </a:solidFill>
                <a:latin typeface="Arial" panose="020B0604020202020204" pitchFamily="34" charset="0"/>
                <a:cs typeface="Arial" panose="020B0604020202020204" pitchFamily="34" charset="0"/>
              </a:rPr>
              <a:t>202</a:t>
            </a:r>
            <a:r>
              <a:rPr lang="en-US" altLang="zh-CN" sz="800" b="1" dirty="0">
                <a:solidFill>
                  <a:schemeClr val="bg1"/>
                </a:solidFill>
                <a:latin typeface="Arial" panose="020B0604020202020204" pitchFamily="34" charset="0"/>
                <a:cs typeface="Arial" panose="020B0604020202020204" pitchFamily="34" charset="0"/>
              </a:rPr>
              <a:t>4</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03-28 20</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00-22:00 PM</a:t>
            </a:r>
            <a:endParaRPr lang="en-GB" altLang="zh-CN" sz="800" b="1" dirty="0">
              <a:solidFill>
                <a:schemeClr val="bg1"/>
              </a:solidFill>
              <a:latin typeface="Arial" panose="020B0604020202020204" pitchFamily="34" charset="0"/>
              <a:cs typeface="Arial" panose="020B0604020202020204" pitchFamily="34" charset="0"/>
            </a:endParaRPr>
          </a:p>
          <a:p>
            <a:pPr marL="0" marR="0" lvl="0" indent="0" algn="l" rtl="0">
              <a:lnSpc>
                <a:spcPct val="150000"/>
              </a:lnSpc>
              <a:spcBef>
                <a:spcPts val="0"/>
              </a:spcBef>
              <a:spcAft>
                <a:spcPts val="0"/>
              </a:spcAft>
              <a:buNone/>
            </a:pPr>
            <a:r>
              <a:rPr lang="zh-CN" sz="800" b="1" dirty="0">
                <a:solidFill>
                  <a:schemeClr val="bg1"/>
                </a:solidFill>
                <a:latin typeface="Arial" panose="020B0604020202020204" pitchFamily="34" charset="0"/>
                <a:cs typeface="Arial" panose="020B0604020202020204" pitchFamily="34" charset="0"/>
              </a:rPr>
              <a:t>Meeting ID:</a:t>
            </a:r>
            <a:r>
              <a:rPr 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858 4618 2280</a:t>
            </a:r>
          </a:p>
          <a:p>
            <a:pPr marL="0" marR="0" lvl="0" indent="0" algn="l" rtl="0">
              <a:lnSpc>
                <a:spcPct val="150000"/>
              </a:lnSpc>
              <a:spcBef>
                <a:spcPts val="0"/>
              </a:spcBef>
              <a:spcAft>
                <a:spcPts val="0"/>
              </a:spcAft>
              <a:buNone/>
            </a:pP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Meeting password: 123456</a:t>
            </a:r>
          </a:p>
          <a:p>
            <a:pPr marL="0" marR="0" lvl="0" indent="0" algn="l" rtl="0">
              <a:lnSpc>
                <a:spcPct val="150000"/>
              </a:lnSpc>
              <a:spcBef>
                <a:spcPts val="0"/>
              </a:spcBef>
              <a:spcAft>
                <a:spcPts val="0"/>
              </a:spcAft>
              <a:buNone/>
            </a:pPr>
            <a:r>
              <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Bilibili</a:t>
            </a:r>
            <a:r>
              <a:rPr lang="zh-CN" altLang="en-US"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https://</a:t>
            </a:r>
            <a:r>
              <a:rPr lang="en-US" altLang="zh-CN" sz="8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live.bilibili.com</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/26427894</a:t>
            </a:r>
            <a:endPar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p:txBody>
      </p:sp>
      <p:sp>
        <p:nvSpPr>
          <p:cNvPr id="28" name="Google Shape;142;p25"/>
          <p:cNvSpPr/>
          <p:nvPr/>
        </p:nvSpPr>
        <p:spPr>
          <a:xfrm>
            <a:off x="-31404" y="3284225"/>
            <a:ext cx="2042316" cy="774964"/>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endParaRPr lang="en-US" sz="900" b="1" dirty="0">
              <a:solidFill>
                <a:schemeClr val="lt1"/>
              </a:solidFill>
              <a:effectLst>
                <a:outerShdw blurRad="38100" dist="38100" dir="2700000" algn="tl">
                  <a:srgbClr val="000000">
                    <a:alpha val="43137"/>
                  </a:srgbClr>
                </a:outerShdw>
              </a:effectLst>
              <a:latin typeface="+mj-lt"/>
              <a:cs typeface="Times New Roman" panose="02020603050405020304" pitchFamily="18" charset="0"/>
            </a:endParaRPr>
          </a:p>
        </p:txBody>
      </p:sp>
      <p:pic>
        <p:nvPicPr>
          <p:cNvPr id="29" name="Google Shape;139;p25"/>
          <p:cNvPicPr preferRelativeResize="0">
            <a:picLocks noChangeAspect="1"/>
          </p:cNvPicPr>
          <p:nvPr/>
        </p:nvPicPr>
        <p:blipFill rotWithShape="1">
          <a:blip r:embed="rId7"/>
          <a:srcRect/>
          <a:stretch>
            <a:fillRect/>
          </a:stretch>
        </p:blipFill>
        <p:spPr>
          <a:xfrm>
            <a:off x="1240364" y="9325880"/>
            <a:ext cx="342637" cy="341543"/>
          </a:xfrm>
          <a:prstGeom prst="ellipse">
            <a:avLst/>
          </a:prstGeom>
          <a:noFill/>
          <a:ln>
            <a:noFill/>
          </a:ln>
        </p:spPr>
      </p:pic>
      <p:sp>
        <p:nvSpPr>
          <p:cNvPr id="30" name="Google Shape;160;p25"/>
          <p:cNvSpPr txBox="1"/>
          <p:nvPr/>
        </p:nvSpPr>
        <p:spPr>
          <a:xfrm>
            <a:off x="643276" y="8832312"/>
            <a:ext cx="1245656"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 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Yat-Sen University</a:t>
            </a:r>
            <a:endParaRPr sz="500" i="1" dirty="0">
              <a:solidFill>
                <a:schemeClr val="bg1"/>
              </a:solidFill>
            </a:endParaRPr>
          </a:p>
        </p:txBody>
      </p:sp>
      <p:sp>
        <p:nvSpPr>
          <p:cNvPr id="31" name="Google Shape;159;p25"/>
          <p:cNvSpPr txBox="1"/>
          <p:nvPr/>
        </p:nvSpPr>
        <p:spPr>
          <a:xfrm>
            <a:off x="-113784" y="8832312"/>
            <a:ext cx="1121410"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Zhichao Miao</a:t>
            </a:r>
          </a:p>
          <a:p>
            <a:pPr marL="0" lvl="0" indent="0" algn="ctr" rtl="0">
              <a:lnSpc>
                <a:spcPct val="115000"/>
              </a:lnSpc>
              <a:spcBef>
                <a:spcPts val="0"/>
              </a:spcBef>
              <a:spcAft>
                <a:spcPts val="0"/>
              </a:spcAft>
              <a:buNone/>
            </a:pPr>
            <a:r>
              <a:rPr lang="en-US" altLang="zh-CN" sz="500" i="1" dirty="0">
                <a:solidFill>
                  <a:schemeClr val="bg1"/>
                </a:solidFill>
                <a:sym typeface="+mn-ea"/>
              </a:rPr>
              <a:t>Guangzhou Laboratory</a:t>
            </a:r>
            <a:endParaRPr lang="en-US" altLang="zh-CN" sz="500" i="1"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sym typeface="+mn-ea"/>
              </a:rPr>
              <a:t>Guangzhou Medical University</a:t>
            </a:r>
            <a:endParaRPr lang="en-US" sz="900" i="1" dirty="0">
              <a:solidFill>
                <a:schemeClr val="bg1"/>
              </a:solidFill>
            </a:endParaRPr>
          </a:p>
        </p:txBody>
      </p:sp>
      <p:grpSp>
        <p:nvGrpSpPr>
          <p:cNvPr id="32" name="Group 31"/>
          <p:cNvGrpSpPr/>
          <p:nvPr/>
        </p:nvGrpSpPr>
        <p:grpSpPr>
          <a:xfrm>
            <a:off x="1392430" y="6757822"/>
            <a:ext cx="763851" cy="880769"/>
            <a:chOff x="4618962" y="4439067"/>
            <a:chExt cx="684000" cy="792000"/>
          </a:xfrm>
        </p:grpSpPr>
        <p:sp>
          <p:nvSpPr>
            <p:cNvPr id="33" name="Oval 32"/>
            <p:cNvSpPr/>
            <p:nvPr>
              <p:custDataLst>
                <p:tags r:id="rId3"/>
              </p:custDataLst>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erson wearing glasses and a suit&#10;&#10;Description automatically generated with medium confidence"/>
            <p:cNvPicPr>
              <a:picLocks noChangeAspect="1"/>
            </p:cNvPicPr>
            <p:nvPr>
              <p:custDataLst>
                <p:tags r:id="rId4"/>
              </p:custDataLst>
            </p:nvPr>
          </p:nvPicPr>
          <p:blipFill>
            <a:blip r:embed="rId8"/>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pic>
        <p:nvPicPr>
          <p:cNvPr id="40" name="图片 22"/>
          <p:cNvPicPr>
            <a:picLocks noChangeAspect="1"/>
          </p:cNvPicPr>
          <p:nvPr/>
        </p:nvPicPr>
        <p:blipFill rotWithShape="1">
          <a:blip r:embed="rId9">
            <a:extLst>
              <a:ext uri="{28A0092B-C50C-407E-A947-70E740481C1C}">
                <a14:useLocalDpi xmlns:a14="http://schemas.microsoft.com/office/drawing/2010/main" val="0"/>
              </a:ext>
            </a:extLst>
          </a:blip>
          <a:srcRect l="9422" t="8117" r="10100" b="11709"/>
          <a:stretch>
            <a:fillRect/>
          </a:stretch>
        </p:blipFill>
        <p:spPr>
          <a:xfrm>
            <a:off x="1673005" y="9325173"/>
            <a:ext cx="351185" cy="349850"/>
          </a:xfrm>
          <a:prstGeom prst="ellipse">
            <a:avLst/>
          </a:prstGeom>
        </p:spPr>
      </p:pic>
      <p:pic>
        <p:nvPicPr>
          <p:cNvPr id="41" name="Picture 2" descr="中山大学孙逸仙纪念医院深汕中心医院2020年行政后勤岗位招聘启事 第二批"/>
          <p:cNvPicPr>
            <a:picLocks noChangeAspect="1" noChangeArrowheads="1"/>
          </p:cNvPicPr>
          <p:nvPr/>
        </p:nvPicPr>
        <p:blipFill>
          <a:blip r:embed="rId10">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2114194" y="9319677"/>
            <a:ext cx="420112" cy="347746"/>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组合 52"/>
          <p:cNvGrpSpPr/>
          <p:nvPr/>
        </p:nvGrpSpPr>
        <p:grpSpPr>
          <a:xfrm>
            <a:off x="1781229" y="8049925"/>
            <a:ext cx="726615" cy="829701"/>
            <a:chOff x="2667925" y="7641090"/>
            <a:chExt cx="691745" cy="800775"/>
          </a:xfrm>
        </p:grpSpPr>
        <p:sp>
          <p:nvSpPr>
            <p:cNvPr id="50" name="Oval 62"/>
            <p:cNvSpPr/>
            <p:nvPr>
              <p:custDataLst>
                <p:tags r:id="rId2"/>
              </p:custDataLst>
            </p:nvPr>
          </p:nvSpPr>
          <p:spPr>
            <a:xfrm>
              <a:off x="2667925" y="7649865"/>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图片 54"/>
            <p:cNvPicPr>
              <a:picLocks noChangeAspect="1"/>
            </p:cNvPicPr>
            <p:nvPr/>
          </p:nvPicPr>
          <p:blipFill rotWithShape="1">
            <a:blip r:embed="rId11">
              <a:extLst>
                <a:ext uri="{BEBA8EAE-BF5A-486C-A8C5-ECC9F3942E4B}">
                  <a14:imgProps xmlns:a14="http://schemas.microsoft.com/office/drawing/2010/main">
                    <a14:imgLayer r:embed="rId12">
                      <a14:imgEffect>
                        <a14:backgroundRemoval t="9971" b="98699" l="5106" r="89981">
                          <a14:foregroundMark x1="20231" y1="77746" x2="5106" y2="98699"/>
                        </a14:backgroundRemoval>
                      </a14:imgEffect>
                    </a14:imgLayer>
                  </a14:imgProps>
                </a:ext>
              </a:extLst>
            </a:blip>
            <a:srcRect l="4437" r="4397"/>
            <a:stretch>
              <a:fillRect/>
            </a:stretch>
          </p:blipFill>
          <p:spPr>
            <a:xfrm>
              <a:off x="2675670" y="7641090"/>
              <a:ext cx="684000" cy="750279"/>
            </a:xfrm>
            <a:prstGeom prst="ellipse">
              <a:avLst/>
            </a:prstGeom>
          </p:spPr>
        </p:pic>
      </p:grpSp>
      <p:sp>
        <p:nvSpPr>
          <p:cNvPr id="52" name="文本框 21"/>
          <p:cNvSpPr txBox="1"/>
          <p:nvPr/>
        </p:nvSpPr>
        <p:spPr>
          <a:xfrm>
            <a:off x="29368" y="3949954"/>
            <a:ext cx="3480430" cy="3031599"/>
          </a:xfrm>
          <a:prstGeom prst="rect">
            <a:avLst/>
          </a:prstGeom>
          <a:noFill/>
        </p:spPr>
        <p:txBody>
          <a:bodyPr wrap="square" rtlCol="0">
            <a:spAutoFit/>
          </a:bodyPr>
          <a:lstStyle/>
          <a:p>
            <a:pPr algn="l"/>
            <a:r>
              <a:rPr lang="en-GB" altLang="zh-CN" sz="1000" b="1" dirty="0">
                <a:solidFill>
                  <a:schemeClr val="lt1"/>
                </a:solidFill>
                <a:effectLst>
                  <a:outerShdw blurRad="373812" dist="38100" algn="l" rotWithShape="0">
                    <a:prstClr val="black"/>
                  </a:outerShdw>
                </a:effectLst>
                <a:latin typeface="Calibri" panose="020F0502020204030204"/>
                <a:cs typeface="Calibri" panose="020F0502020204030204"/>
              </a:rPr>
              <a:t>Researcher T</a:t>
            </a:r>
            <a:r>
              <a:rPr lang="en-US" altLang="zh-CN" sz="1000" b="1" dirty="0" err="1">
                <a:solidFill>
                  <a:schemeClr val="lt1"/>
                </a:solidFill>
                <a:effectLst>
                  <a:outerShdw blurRad="373812" dist="38100" algn="l" rotWithShape="0">
                    <a:prstClr val="black"/>
                  </a:outerShdw>
                </a:effectLst>
                <a:latin typeface="Calibri" panose="020F0502020204030204"/>
                <a:cs typeface="Calibri" panose="020F0502020204030204"/>
              </a:rPr>
              <a:t>ao</a:t>
            </a:r>
            <a:r>
              <a:rPr lang="en-GB" altLang="zh-CN" sz="1000" b="1" dirty="0">
                <a:solidFill>
                  <a:schemeClr val="lt1"/>
                </a:solidFill>
                <a:effectLst>
                  <a:outerShdw blurRad="373812" dist="38100" algn="l" rotWithShape="0">
                    <a:prstClr val="black"/>
                  </a:outerShdw>
                </a:effectLst>
                <a:latin typeface="Calibri" panose="020F0502020204030204"/>
                <a:cs typeface="Calibri" panose="020F0502020204030204"/>
              </a:rPr>
              <a:t> Pan Profile</a:t>
            </a:r>
            <a:r>
              <a:rPr lang="en-US" altLang="zh-CN" sz="1000" b="1" i="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altLang="zh-CN" sz="800" dirty="0">
                <a:solidFill>
                  <a:schemeClr val="bg1"/>
                </a:solidFill>
                <a:latin typeface="Times New Roman" panose="02020603050405020304" pitchFamily="18" charset="0"/>
                <a:cs typeface="Times New Roman" panose="02020603050405020304" pitchFamily="18" charset="0"/>
              </a:rPr>
              <a:t>Professor of Biochemistry and Molecular Biology</a:t>
            </a:r>
            <a:br>
              <a:rPr lang="en-US" altLang="zh-CN" sz="800" dirty="0">
                <a:solidFill>
                  <a:schemeClr val="bg1"/>
                </a:solidFill>
                <a:latin typeface="Times New Roman" panose="02020603050405020304" pitchFamily="18" charset="0"/>
                <a:cs typeface="Times New Roman" panose="02020603050405020304" pitchFamily="18" charset="0"/>
              </a:rPr>
            </a:br>
            <a:r>
              <a:rPr lang="en-US" altLang="zh-CN" sz="800" dirty="0">
                <a:solidFill>
                  <a:schemeClr val="bg1"/>
                </a:solidFill>
                <a:latin typeface="Times New Roman" panose="02020603050405020304" pitchFamily="18" charset="0"/>
                <a:cs typeface="Times New Roman" panose="02020603050405020304" pitchFamily="18" charset="0"/>
              </a:rPr>
              <a:t>Committee on Genetics, Genomics and Systems Biology</a:t>
            </a:r>
          </a:p>
          <a:p>
            <a:r>
              <a:rPr lang="en-US" altLang="zh-CN" sz="800" dirty="0">
                <a:solidFill>
                  <a:schemeClr val="bg1"/>
                </a:solidFill>
                <a:latin typeface="Times New Roman" panose="02020603050405020304" pitchFamily="18" charset="0"/>
                <a:cs typeface="Times New Roman" panose="02020603050405020304" pitchFamily="18" charset="0"/>
              </a:rPr>
              <a:t>Committee on Microbiology</a:t>
            </a:r>
          </a:p>
          <a:p>
            <a:r>
              <a:rPr lang="en-US" altLang="zh-CN" sz="800" dirty="0">
                <a:solidFill>
                  <a:schemeClr val="bg1"/>
                </a:solidFill>
                <a:latin typeface="Times New Roman" panose="02020603050405020304" pitchFamily="18" charset="0"/>
                <a:cs typeface="Times New Roman" panose="02020603050405020304" pitchFamily="18" charset="0"/>
              </a:rPr>
              <a:t>Research and Scholarly Interests: </a:t>
            </a:r>
            <a:r>
              <a:rPr lang="en-US" altLang="zh-CN" sz="800" dirty="0" err="1">
                <a:solidFill>
                  <a:schemeClr val="bg1"/>
                </a:solidFill>
                <a:latin typeface="Times New Roman" panose="02020603050405020304" pitchFamily="18" charset="0"/>
                <a:cs typeface="Times New Roman" panose="02020603050405020304" pitchFamily="18" charset="0"/>
              </a:rPr>
              <a:t>epitranscriptomics</a:t>
            </a:r>
            <a:r>
              <a:rPr lang="en-US" altLang="zh-CN" sz="800" dirty="0">
                <a:solidFill>
                  <a:schemeClr val="bg1"/>
                </a:solidFill>
                <a:latin typeface="Times New Roman" panose="02020603050405020304" pitchFamily="18" charset="0"/>
                <a:cs typeface="Times New Roman" panose="02020603050405020304" pitchFamily="18" charset="0"/>
              </a:rPr>
              <a:t>, Functional genomics, Microbiome, RNA modification, tRNA.</a:t>
            </a:r>
          </a:p>
          <a:p>
            <a:r>
              <a:rPr lang="en-US" altLang="zh-CN" sz="800" dirty="0">
                <a:solidFill>
                  <a:schemeClr val="bg1"/>
                </a:solidFill>
                <a:latin typeface="Times New Roman" panose="02020603050405020304" pitchFamily="18" charset="0"/>
                <a:cs typeface="Times New Roman" panose="02020603050405020304" pitchFamily="18" charset="0"/>
              </a:rPr>
              <a:t>He received his Ph.D. from Yale University in 1990, and became Cancer Research Foundation, Raymond F. </a:t>
            </a:r>
            <a:r>
              <a:rPr lang="en-US" altLang="zh-CN" sz="800" dirty="0" err="1">
                <a:solidFill>
                  <a:schemeClr val="bg1"/>
                </a:solidFill>
                <a:latin typeface="Times New Roman" panose="02020603050405020304" pitchFamily="18" charset="0"/>
                <a:cs typeface="Times New Roman" panose="02020603050405020304" pitchFamily="18" charset="0"/>
              </a:rPr>
              <a:t>Zelko</a:t>
            </a:r>
            <a:r>
              <a:rPr lang="en-US" altLang="zh-CN" sz="800" dirty="0">
                <a:solidFill>
                  <a:schemeClr val="bg1"/>
                </a:solidFill>
                <a:latin typeface="Times New Roman" panose="02020603050405020304" pitchFamily="18" charset="0"/>
                <a:cs typeface="Times New Roman" panose="02020603050405020304" pitchFamily="18" charset="0"/>
              </a:rPr>
              <a:t> Young Investigator in 1994, a Fellow of the American Association for the Advancement of Science (AAAS) in 2015. He received several grants and honors, including the Damon Runyon-Walter Winchell Cancer Research Fund, the American Cancer Society, Junior Faculty Research Award, the National Institutes of Health (NIH) EUREKA Award, and the NIH Director's Pioneer Award. </a:t>
            </a:r>
          </a:p>
          <a:p>
            <a:r>
              <a:rPr lang="en-US" altLang="zh-CN" sz="1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Abstract</a:t>
            </a:r>
            <a:r>
              <a:rPr lang="zh-CN" altLang="en-US" sz="1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US" altLang="zh-CN" sz="1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r>
              <a:rPr lang="en-US" altLang="zh-CN" sz="800" dirty="0" err="1">
                <a:solidFill>
                  <a:schemeClr val="bg1"/>
                </a:solidFill>
                <a:latin typeface="Times New Roman" panose="02020603050405020304" pitchFamily="18" charset="0"/>
                <a:cs typeface="Times New Roman" panose="02020603050405020304" pitchFamily="18" charset="0"/>
              </a:rPr>
              <a:t>Epitranscriptomics</a:t>
            </a:r>
            <a:r>
              <a:rPr lang="en-US" altLang="zh-CN" sz="800" dirty="0">
                <a:solidFill>
                  <a:schemeClr val="bg1"/>
                </a:solidFill>
                <a:latin typeface="Times New Roman" panose="02020603050405020304" pitchFamily="18" charset="0"/>
                <a:cs typeface="Times New Roman" panose="02020603050405020304" pitchFamily="18" charset="0"/>
              </a:rPr>
              <a:t> refers to chemical changes in cellular RNA and includes many chemical types with varying stoichiometry and functions. Human RNA contains   about  40 modification types in tRNA and about 10 in mRNA. Tao Pan will discuss recent technology development and biological investigations in his lab that utilize nanopore sequencing for mRNA modifications, and illumina sequencing for tRNA modifications.</a:t>
            </a:r>
            <a:endParaRPr lang="en-US" altLang="zh-CN" sz="11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altLang="zh-CN" sz="1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r>
              <a:rPr lang="en-US" altLang="zh-CN" sz="10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p>
          <a:p>
            <a:endParaRPr lang="zh-CN" altLang="en-US" sz="700" dirty="0">
              <a:solidFill>
                <a:schemeClr val="bg1"/>
              </a:solidFill>
              <a:latin typeface="Times New Roman" panose="02020603050405020304" pitchFamily="18" charset="0"/>
              <a:cs typeface="Times New Roman" panose="02020603050405020304" pitchFamily="18" charset="0"/>
            </a:endParaRPr>
          </a:p>
        </p:txBody>
      </p:sp>
      <p:sp>
        <p:nvSpPr>
          <p:cNvPr id="53" name="Google Shape;160;p25"/>
          <p:cNvSpPr txBox="1"/>
          <p:nvPr/>
        </p:nvSpPr>
        <p:spPr>
          <a:xfrm>
            <a:off x="1173714" y="7603553"/>
            <a:ext cx="1245655"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 Lin Huang</a:t>
            </a:r>
            <a:endParaRPr lang="zh-CN" altLang="en-US" sz="800"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sym typeface="+mn-ea"/>
              </a:rPr>
              <a:t>Sun Yat-Sen Memorial Hospital, </a:t>
            </a:r>
          </a:p>
          <a:p>
            <a:pPr marL="0" lvl="0" indent="0" algn="ctr" rtl="0">
              <a:lnSpc>
                <a:spcPct val="115000"/>
              </a:lnSpc>
              <a:spcBef>
                <a:spcPts val="0"/>
              </a:spcBef>
              <a:spcAft>
                <a:spcPts val="0"/>
              </a:spcAft>
              <a:buNone/>
            </a:pPr>
            <a:r>
              <a:rPr lang="en-US" sz="500" i="1" dirty="0">
                <a:solidFill>
                  <a:schemeClr val="bg1"/>
                </a:solidFill>
                <a:sym typeface="+mn-ea"/>
              </a:rPr>
              <a:t>Sun Yat-Sen University</a:t>
            </a:r>
          </a:p>
          <a:p>
            <a:pPr marL="0" lvl="0" indent="0" algn="ctr" rtl="0">
              <a:lnSpc>
                <a:spcPct val="115000"/>
              </a:lnSpc>
              <a:spcBef>
                <a:spcPts val="0"/>
              </a:spcBef>
              <a:spcAft>
                <a:spcPts val="0"/>
              </a:spcAft>
              <a:buNone/>
            </a:pPr>
            <a:endParaRPr sz="500" i="1" dirty="0">
              <a:solidFill>
                <a:schemeClr val="bg1"/>
              </a:solidFill>
            </a:endParaRPr>
          </a:p>
        </p:txBody>
      </p:sp>
      <p:sp>
        <p:nvSpPr>
          <p:cNvPr id="54" name="Google Shape;160;p25"/>
          <p:cNvSpPr txBox="1"/>
          <p:nvPr/>
        </p:nvSpPr>
        <p:spPr>
          <a:xfrm>
            <a:off x="1525030" y="8832312"/>
            <a:ext cx="119328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Jinkai Wang</a:t>
            </a:r>
          </a:p>
          <a:p>
            <a:pPr marL="0" lvl="0" indent="0" algn="ctr" rtl="0">
              <a:lnSpc>
                <a:spcPct val="115000"/>
              </a:lnSpc>
              <a:spcBef>
                <a:spcPts val="0"/>
              </a:spcBef>
              <a:spcAft>
                <a:spcPts val="0"/>
              </a:spcAft>
              <a:buNone/>
            </a:pPr>
            <a:r>
              <a:rPr lang="en-US" altLang="zh-CN" sz="500" i="1" dirty="0">
                <a:solidFill>
                  <a:schemeClr val="bg1"/>
                </a:solidFill>
              </a:rPr>
              <a:t>Zhongshan School of Medicine, </a:t>
            </a:r>
          </a:p>
          <a:p>
            <a:pPr marL="0" lvl="0" indent="0" algn="ctr" rtl="0">
              <a:lnSpc>
                <a:spcPct val="115000"/>
              </a:lnSpc>
              <a:spcBef>
                <a:spcPts val="0"/>
              </a:spcBef>
              <a:spcAft>
                <a:spcPts val="0"/>
              </a:spcAft>
              <a:buNone/>
            </a:pPr>
            <a:r>
              <a:rPr lang="en-US" altLang="zh-CN" sz="500" i="1" dirty="0">
                <a:solidFill>
                  <a:schemeClr val="bg1"/>
                </a:solidFill>
              </a:rPr>
              <a:t>Sun Yat-Sen University</a:t>
            </a:r>
          </a:p>
          <a:p>
            <a:pPr marL="0" lvl="0" indent="0" algn="ctr" rtl="0">
              <a:lnSpc>
                <a:spcPct val="115000"/>
              </a:lnSpc>
              <a:spcBef>
                <a:spcPts val="0"/>
              </a:spcBef>
              <a:spcAft>
                <a:spcPts val="0"/>
              </a:spcAft>
              <a:buNone/>
            </a:pPr>
            <a:endParaRPr sz="500" i="1" dirty="0">
              <a:solidFill>
                <a:schemeClr val="bg1"/>
              </a:solidFill>
            </a:endParaRPr>
          </a:p>
        </p:txBody>
      </p:sp>
      <p:pic>
        <p:nvPicPr>
          <p:cNvPr id="55" name="图片 53"/>
          <p:cNvPicPr>
            <a:picLocks noChangeAspect="1"/>
          </p:cNvPicPr>
          <p:nvPr/>
        </p:nvPicPr>
        <p:blipFill rotWithShape="1">
          <a:blip r:embed="rId13"/>
          <a:srcRect l="3171" t="3554" r="2556" b="2805"/>
          <a:stretch>
            <a:fillRect/>
          </a:stretch>
        </p:blipFill>
        <p:spPr>
          <a:xfrm>
            <a:off x="2733746" y="2609523"/>
            <a:ext cx="741475" cy="736503"/>
          </a:xfrm>
          <a:prstGeom prst="rect">
            <a:avLst/>
          </a:prstGeom>
        </p:spPr>
      </p:pic>
      <p:sp>
        <p:nvSpPr>
          <p:cNvPr id="57" name="Google Shape;142;p25"/>
          <p:cNvSpPr/>
          <p:nvPr/>
        </p:nvSpPr>
        <p:spPr>
          <a:xfrm>
            <a:off x="-378069" y="9298851"/>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pSp>
        <p:nvGrpSpPr>
          <p:cNvPr id="5" name="Group 4"/>
          <p:cNvGrpSpPr/>
          <p:nvPr/>
        </p:nvGrpSpPr>
        <p:grpSpPr>
          <a:xfrm>
            <a:off x="87196" y="8058300"/>
            <a:ext cx="684000" cy="792000"/>
            <a:chOff x="5395351" y="6878204"/>
            <a:chExt cx="684000" cy="792000"/>
          </a:xfrm>
        </p:grpSpPr>
        <p:sp>
          <p:nvSpPr>
            <p:cNvPr id="6" name="Oval 5"/>
            <p:cNvSpPr/>
            <p:nvPr/>
          </p:nvSpPr>
          <p:spPr>
            <a:xfrm>
              <a:off x="5395351" y="687820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erson, suit, person, posing&#10;&#10;Description automatically generated"/>
            <p:cNvPicPr>
              <a:picLocks noChangeAspect="1"/>
            </p:cNvPicPr>
            <p:nvPr/>
          </p:nvPicPr>
          <p:blipFill>
            <a:blip r:embed="rId14"/>
            <a:srcRect l="933" r="5968" b="9091"/>
            <a:stretch>
              <a:fillRect/>
            </a:stretch>
          </p:blipFill>
          <p:spPr>
            <a:xfrm>
              <a:off x="5431351" y="6914204"/>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grpSp>
      <p:pic>
        <p:nvPicPr>
          <p:cNvPr id="9" name="图片 8"/>
          <p:cNvPicPr>
            <a:picLocks noChangeAspect="1"/>
          </p:cNvPicPr>
          <p:nvPr/>
        </p:nvPicPr>
        <p:blipFill>
          <a:blip r:embed="rId15"/>
          <a:stretch>
            <a:fillRect/>
          </a:stretch>
        </p:blipFill>
        <p:spPr>
          <a:xfrm>
            <a:off x="66937" y="1522805"/>
            <a:ext cx="1251452" cy="1400632"/>
          </a:xfrm>
          <a:prstGeom prst="rect">
            <a:avLst/>
          </a:prstGeom>
        </p:spPr>
      </p:pic>
      <p:pic>
        <p:nvPicPr>
          <p:cNvPr id="11" name="图片 10"/>
          <p:cNvPicPr>
            <a:picLocks noChangeAspect="1"/>
          </p:cNvPicPr>
          <p:nvPr/>
        </p:nvPicPr>
        <p:blipFill>
          <a:blip r:embed="rId16"/>
          <a:stretch>
            <a:fillRect/>
          </a:stretch>
        </p:blipFill>
        <p:spPr>
          <a:xfrm>
            <a:off x="1860519" y="2604443"/>
            <a:ext cx="741475" cy="741475"/>
          </a:xfrm>
          <a:prstGeom prst="rect">
            <a:avLst/>
          </a:prstGeom>
        </p:spPr>
      </p:pic>
      <p:grpSp>
        <p:nvGrpSpPr>
          <p:cNvPr id="35" name="Group 23"/>
          <p:cNvGrpSpPr/>
          <p:nvPr/>
        </p:nvGrpSpPr>
        <p:grpSpPr>
          <a:xfrm>
            <a:off x="915978" y="8042657"/>
            <a:ext cx="734843" cy="823285"/>
            <a:chOff x="4361335" y="5670994"/>
            <a:chExt cx="684000" cy="792000"/>
          </a:xfrm>
        </p:grpSpPr>
        <p:sp>
          <p:nvSpPr>
            <p:cNvPr id="36" name="Oval 24"/>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5" descr="A person wearing glasses and a suit&#10;&#10;Description automatically generated with medium confidence"/>
            <p:cNvPicPr>
              <a:picLocks noChangeAspect="1"/>
            </p:cNvPicPr>
            <p:nvPr/>
          </p:nvPicPr>
          <p:blipFill>
            <a:blip r:embed="rId17"/>
            <a:srcRect/>
            <a:stretch>
              <a:fillRect/>
            </a:stretch>
          </p:blipFill>
          <p:spPr>
            <a:xfrm>
              <a:off x="4413263" y="5693806"/>
              <a:ext cx="590770" cy="733188"/>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pic>
        <p:nvPicPr>
          <p:cNvPr id="38" name="图片 37"/>
          <p:cNvPicPr>
            <a:picLocks noChangeAspect="1"/>
          </p:cNvPicPr>
          <p:nvPr/>
        </p:nvPicPr>
        <p:blipFill>
          <a:blip r:embed="rId18"/>
          <a:srcRect l="1086" t="22516" r="1086" b="25936"/>
          <a:stretch>
            <a:fillRect/>
          </a:stretch>
        </p:blipFill>
        <p:spPr>
          <a:xfrm>
            <a:off x="66937" y="9750785"/>
            <a:ext cx="717402" cy="256701"/>
          </a:xfrm>
          <a:prstGeom prst="roundRect">
            <a:avLst/>
          </a:prstGeom>
        </p:spPr>
      </p:pic>
      <p:pic>
        <p:nvPicPr>
          <p:cNvPr id="39" name="图片 38"/>
          <p:cNvPicPr>
            <a:picLocks noChangeAspect="1"/>
          </p:cNvPicPr>
          <p:nvPr/>
        </p:nvPicPr>
        <p:blipFill>
          <a:blip r:embed="rId19"/>
          <a:stretch>
            <a:fillRect/>
          </a:stretch>
        </p:blipFill>
        <p:spPr>
          <a:xfrm>
            <a:off x="1769583" y="9755896"/>
            <a:ext cx="853635" cy="261625"/>
          </a:xfrm>
          <a:prstGeom prst="rect">
            <a:avLst/>
          </a:prstGeom>
        </p:spPr>
      </p:pic>
      <p:pic>
        <p:nvPicPr>
          <p:cNvPr id="42" name="图片 41"/>
          <p:cNvPicPr>
            <a:picLocks noChangeAspect="1"/>
          </p:cNvPicPr>
          <p:nvPr/>
        </p:nvPicPr>
        <p:blipFill>
          <a:blip r:embed="rId20"/>
          <a:stretch>
            <a:fillRect/>
          </a:stretch>
        </p:blipFill>
        <p:spPr>
          <a:xfrm>
            <a:off x="869753" y="9745013"/>
            <a:ext cx="800922" cy="272465"/>
          </a:xfrm>
          <a:prstGeom prst="rect">
            <a:avLst/>
          </a:prstGeom>
        </p:spPr>
      </p:pic>
      <p:pic>
        <p:nvPicPr>
          <p:cNvPr id="43" name="图片 42"/>
          <p:cNvPicPr>
            <a:picLocks noChangeAspect="1"/>
          </p:cNvPicPr>
          <p:nvPr/>
        </p:nvPicPr>
        <p:blipFill>
          <a:blip r:embed="rId21"/>
          <a:stretch>
            <a:fillRect/>
          </a:stretch>
        </p:blipFill>
        <p:spPr>
          <a:xfrm>
            <a:off x="2773108" y="9749231"/>
            <a:ext cx="774259" cy="268247"/>
          </a:xfrm>
          <a:prstGeom prst="rect">
            <a:avLst/>
          </a:prstGeom>
        </p:spPr>
      </p:pic>
      <p:grpSp>
        <p:nvGrpSpPr>
          <p:cNvPr id="44" name="组合 43"/>
          <p:cNvGrpSpPr/>
          <p:nvPr/>
        </p:nvGrpSpPr>
        <p:grpSpPr>
          <a:xfrm>
            <a:off x="2697937" y="8024181"/>
            <a:ext cx="726615" cy="860236"/>
            <a:chOff x="2748384" y="6797622"/>
            <a:chExt cx="733646" cy="850111"/>
          </a:xfrm>
        </p:grpSpPr>
        <p:sp>
          <p:nvSpPr>
            <p:cNvPr id="45" name="Oval 28"/>
            <p:cNvSpPr/>
            <p:nvPr>
              <p:custDataLst>
                <p:tags r:id="rId1"/>
              </p:custDataLst>
            </p:nvPr>
          </p:nvSpPr>
          <p:spPr>
            <a:xfrm>
              <a:off x="2748384" y="6797622"/>
              <a:ext cx="733646" cy="850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图片 45"/>
            <p:cNvPicPr>
              <a:picLocks noChangeAspect="1"/>
            </p:cNvPicPr>
            <p:nvPr/>
          </p:nvPicPr>
          <p:blipFill rotWithShape="1">
            <a:blip r:embed="rId22"/>
            <a:srcRect t="3980" b="22615"/>
            <a:stretch>
              <a:fillRect/>
            </a:stretch>
          </p:blipFill>
          <p:spPr>
            <a:xfrm>
              <a:off x="2799870" y="6869551"/>
              <a:ext cx="650907" cy="730656"/>
            </a:xfrm>
            <a:prstGeom prst="flowChartConnector">
              <a:avLst/>
            </a:prstGeom>
          </p:spPr>
        </p:pic>
      </p:grpSp>
      <p:sp>
        <p:nvSpPr>
          <p:cNvPr id="47" name="Google Shape;160;p25"/>
          <p:cNvSpPr txBox="1"/>
          <p:nvPr/>
        </p:nvSpPr>
        <p:spPr>
          <a:xfrm>
            <a:off x="2507844" y="8832312"/>
            <a:ext cx="119328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err="1">
                <a:solidFill>
                  <a:schemeClr val="bg1"/>
                </a:solidFill>
              </a:rPr>
              <a:t>Xiaoyun</a:t>
            </a:r>
            <a:r>
              <a:rPr lang="en-US" altLang="zh-CN" sz="800" b="1" dirty="0">
                <a:solidFill>
                  <a:schemeClr val="bg1"/>
                </a:solidFill>
              </a:rPr>
              <a:t> Wang</a:t>
            </a:r>
          </a:p>
          <a:p>
            <a:pPr marL="0" lvl="0" indent="0" algn="ctr" rtl="0">
              <a:lnSpc>
                <a:spcPct val="115000"/>
              </a:lnSpc>
              <a:spcBef>
                <a:spcPts val="0"/>
              </a:spcBef>
              <a:spcAft>
                <a:spcPts val="0"/>
              </a:spcAft>
              <a:buNone/>
            </a:pPr>
            <a:r>
              <a:rPr lang="en-US" altLang="zh-CN" sz="500" i="1" dirty="0">
                <a:solidFill>
                  <a:schemeClr val="bg1"/>
                </a:solidFill>
              </a:rPr>
              <a:t>Guangzhou Institute of Biomedicine and Health, Chinese Academy of Sciences</a:t>
            </a:r>
            <a:endParaRPr lang="en-US" sz="500" i="1" dirty="0">
              <a:solidFill>
                <a:schemeClr val="bg1"/>
              </a:solidFill>
            </a:endParaRPr>
          </a:p>
        </p:txBody>
      </p:sp>
      <p:pic>
        <p:nvPicPr>
          <p:cNvPr id="59" name="图片 58"/>
          <p:cNvPicPr>
            <a:picLocks noChangeAspect="1"/>
          </p:cNvPicPr>
          <p:nvPr/>
        </p:nvPicPr>
        <p:blipFill>
          <a:blip r:embed="rId18"/>
          <a:srcRect l="1086" t="22516" r="1086" b="25936"/>
          <a:stretch>
            <a:fillRect/>
          </a:stretch>
        </p:blipFill>
        <p:spPr>
          <a:xfrm>
            <a:off x="1643939" y="12550"/>
            <a:ext cx="637812" cy="198432"/>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60" name="图片 59"/>
          <p:cNvPicPr>
            <a:picLocks noChangeAspect="1"/>
          </p:cNvPicPr>
          <p:nvPr/>
        </p:nvPicPr>
        <p:blipFill>
          <a:blip r:embed="rId19"/>
          <a:stretch>
            <a:fillRect/>
          </a:stretch>
        </p:blipFill>
        <p:spPr>
          <a:xfrm>
            <a:off x="2960545" y="21207"/>
            <a:ext cx="637813" cy="181118"/>
          </a:xfrm>
          <a:prstGeom prst="rect">
            <a:avLst/>
          </a:prstGeom>
        </p:spPr>
      </p:pic>
      <p:pic>
        <p:nvPicPr>
          <p:cNvPr id="61" name="图片 60"/>
          <p:cNvPicPr>
            <a:picLocks noChangeAspect="1"/>
          </p:cNvPicPr>
          <p:nvPr/>
        </p:nvPicPr>
        <p:blipFill>
          <a:blip r:embed="rId20"/>
          <a:stretch>
            <a:fillRect/>
          </a:stretch>
        </p:blipFill>
        <p:spPr>
          <a:xfrm>
            <a:off x="2304312" y="14027"/>
            <a:ext cx="637812" cy="195479"/>
          </a:xfrm>
          <a:prstGeom prst="rect">
            <a:avLst/>
          </a:prstGeom>
        </p:spPr>
      </p:pic>
      <p:sp>
        <p:nvSpPr>
          <p:cNvPr id="3" name="文本框 2"/>
          <p:cNvSpPr txBox="1"/>
          <p:nvPr/>
        </p:nvSpPr>
        <p:spPr>
          <a:xfrm>
            <a:off x="-157480" y="3228340"/>
            <a:ext cx="2279015" cy="983615"/>
          </a:xfrm>
          <a:prstGeom prst="rect">
            <a:avLst/>
          </a:prstGeom>
          <a:noFill/>
        </p:spPr>
        <p:txBody>
          <a:bodyPr wrap="square" rtlCol="0">
            <a:spAutoFit/>
          </a:bodyPr>
          <a:lstStyle/>
          <a:p>
            <a:pPr marL="0" marR="0" lvl="0" indent="0" algn="ctr" rtl="0">
              <a:spcBef>
                <a:spcPts val="0"/>
              </a:spcBef>
              <a:spcAft>
                <a:spcPts val="0"/>
              </a:spcAft>
              <a:buNone/>
            </a:pPr>
            <a:r>
              <a:rPr lang="en-US" altLang="zh-CN" b="1" dirty="0">
                <a:solidFill>
                  <a:schemeClr val="lt1"/>
                </a:solidFill>
                <a:effectLst>
                  <a:outerShdw blurRad="373812" dist="38100" algn="l" rotWithShape="0">
                    <a:prstClr val="black"/>
                  </a:outerShdw>
                </a:effectLst>
                <a:latin typeface="Arial" panose="020B0604020202020204" pitchFamily="34" charset="0"/>
                <a:cs typeface="Arial" panose="020B0604020202020204" pitchFamily="34" charset="0"/>
              </a:rPr>
              <a:t>Tao Pan</a:t>
            </a:r>
          </a:p>
          <a:p>
            <a:pPr marL="0" marR="0" lvl="0" indent="0" algn="ctr" rtl="0">
              <a:spcBef>
                <a:spcPts val="0"/>
              </a:spcBef>
              <a:spcAft>
                <a:spcPts val="0"/>
              </a:spcAft>
              <a:buNone/>
            </a:pPr>
            <a:r>
              <a:rPr lang="en-US" altLang="zh-CN" sz="1000" b="1" dirty="0">
                <a:solidFill>
                  <a:schemeClr val="l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The University of Chicago</a:t>
            </a:r>
          </a:p>
          <a:p>
            <a:pPr marL="0" marR="0" lvl="0" indent="0" algn="ctr" rtl="0">
              <a:spcBef>
                <a:spcPts val="0"/>
              </a:spcBef>
              <a:spcAft>
                <a:spcPts val="0"/>
              </a:spcAft>
              <a:buNone/>
            </a:pPr>
            <a:r>
              <a:rPr lang="en-US" altLang="zh-CN" sz="1000" b="1" dirty="0">
                <a:solidFill>
                  <a:schemeClr val="l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Professor of Biochemistry and Molecular Biology</a:t>
            </a:r>
          </a:p>
          <a:p>
            <a:endParaRPr lang="zh-CN" altLang="en-US" dirty="0"/>
          </a:p>
        </p:txBody>
      </p:sp>
      <p:pic>
        <p:nvPicPr>
          <p:cNvPr id="4" name="图片 59">
            <a:extLst>
              <a:ext uri="{FF2B5EF4-FFF2-40B4-BE49-F238E27FC236}">
                <a16:creationId xmlns:a16="http://schemas.microsoft.com/office/drawing/2014/main" id="{BBF3244F-2A73-BF9B-DF0A-02254BB08181}"/>
              </a:ext>
            </a:extLst>
          </p:cNvPr>
          <p:cNvPicPr>
            <a:picLocks noChangeAspect="1"/>
          </p:cNvPicPr>
          <p:nvPr/>
        </p:nvPicPr>
        <p:blipFill>
          <a:blip r:embed="rId21"/>
          <a:stretch>
            <a:fillRect/>
          </a:stretch>
        </p:blipFill>
        <p:spPr>
          <a:xfrm>
            <a:off x="1050994" y="11096"/>
            <a:ext cx="581144" cy="201341"/>
          </a:xfrm>
          <a:prstGeom prst="round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15" name="Google Shape;143;p25"/>
          <p:cNvSpPr/>
          <p:nvPr/>
        </p:nvSpPr>
        <p:spPr>
          <a:xfrm>
            <a:off x="765227" y="6288144"/>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6" name="Google Shape;142;p25"/>
          <p:cNvSpPr/>
          <p:nvPr/>
        </p:nvSpPr>
        <p:spPr>
          <a:xfrm>
            <a:off x="-395641" y="9246775"/>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7" name="Google Shape;133;p25"/>
          <p:cNvSpPr/>
          <p:nvPr/>
        </p:nvSpPr>
        <p:spPr>
          <a:xfrm>
            <a:off x="274642" y="970715"/>
            <a:ext cx="3051165" cy="355217"/>
          </a:xfrm>
          <a:prstGeom prst="rect">
            <a:avLst/>
          </a:prstGeom>
          <a:noFill/>
          <a:ln>
            <a:noFill/>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利用新工具解码和研究表观转录组</a:t>
            </a:r>
          </a:p>
        </p:txBody>
      </p:sp>
      <p:sp>
        <p:nvSpPr>
          <p:cNvPr id="18" name="Google Shape;138;p25"/>
          <p:cNvSpPr txBox="1"/>
          <p:nvPr/>
        </p:nvSpPr>
        <p:spPr>
          <a:xfrm>
            <a:off x="1203483" y="1535837"/>
            <a:ext cx="2293601" cy="1195340"/>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zh-CN" altLang="en-US" sz="800" b="1" dirty="0">
                <a:solidFill>
                  <a:schemeClr val="bg1"/>
                </a:solidFill>
                <a:latin typeface="Arial" panose="020B0604020202020204" pitchFamily="34" charset="0"/>
                <a:cs typeface="Arial" panose="020B0604020202020204" pitchFamily="34" charset="0"/>
              </a:rPr>
              <a:t>报告广州时间</a:t>
            </a:r>
            <a:r>
              <a:rPr lang="zh-CN" sz="800" b="1" dirty="0">
                <a:solidFill>
                  <a:schemeClr val="bg1"/>
                </a:solidFill>
                <a:latin typeface="Arial" panose="020B0604020202020204" pitchFamily="34" charset="0"/>
                <a:cs typeface="Arial" panose="020B0604020202020204" pitchFamily="34" charset="0"/>
              </a:rPr>
              <a:t>：202</a:t>
            </a:r>
            <a:r>
              <a:rPr lang="en-US" altLang="zh-CN" sz="800" b="1" dirty="0">
                <a:solidFill>
                  <a:schemeClr val="bg1"/>
                </a:solidFill>
                <a:latin typeface="Arial" panose="020B0604020202020204" pitchFamily="34" charset="0"/>
                <a:cs typeface="Arial" panose="020B0604020202020204" pitchFamily="34" charset="0"/>
              </a:rPr>
              <a:t>4-03-29</a:t>
            </a:r>
            <a:r>
              <a:rPr lang="zh-CN"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09</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a:t>
            </a:r>
            <a:r>
              <a:rPr lang="zh-CN" sz="800" b="1" dirty="0">
                <a:solidFill>
                  <a:schemeClr val="bg1"/>
                </a:solidFill>
                <a:latin typeface="Arial" panose="020B0604020202020204" pitchFamily="34" charset="0"/>
                <a:cs typeface="Arial" panose="020B0604020202020204" pitchFamily="34" charset="0"/>
              </a:rPr>
              <a:t>0</a:t>
            </a:r>
            <a:r>
              <a:rPr lang="en-US" altLang="zh-CN" sz="800" b="1" dirty="0">
                <a:solidFill>
                  <a:schemeClr val="bg1"/>
                </a:solidFill>
                <a:latin typeface="Arial" panose="020B0604020202020204" pitchFamily="34" charset="0"/>
                <a:cs typeface="Arial" panose="020B0604020202020204" pitchFamily="34" charset="0"/>
              </a:rPr>
              <a:t>-11:00</a:t>
            </a:r>
            <a:r>
              <a:rPr lang="zh-CN" altLang="en-US"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AM</a:t>
            </a:r>
          </a:p>
          <a:p>
            <a:pPr>
              <a:lnSpc>
                <a:spcPct val="150000"/>
              </a:lnSpc>
            </a:pPr>
            <a:r>
              <a:rPr lang="zh-CN" altLang="en-US" sz="800" b="1" dirty="0">
                <a:solidFill>
                  <a:schemeClr val="bg1"/>
                </a:solidFill>
                <a:latin typeface="Arial" panose="020B0604020202020204" pitchFamily="34" charset="0"/>
                <a:cs typeface="Arial" panose="020B0604020202020204" pitchFamily="34" charset="0"/>
              </a:rPr>
              <a:t>芝加哥时间</a:t>
            </a:r>
            <a:r>
              <a:rPr lang="zh-CN" sz="800" b="1" dirty="0">
                <a:solidFill>
                  <a:schemeClr val="bg1"/>
                </a:solidFill>
                <a:latin typeface="Arial" panose="020B0604020202020204" pitchFamily="34" charset="0"/>
                <a:cs typeface="Arial" panose="020B0604020202020204" pitchFamily="34" charset="0"/>
              </a:rPr>
              <a:t>：</a:t>
            </a:r>
            <a:r>
              <a:rPr lang="zh-CN" altLang="en-US" sz="800" b="1" dirty="0">
                <a:solidFill>
                  <a:schemeClr val="bg1"/>
                </a:solidFill>
                <a:latin typeface="Arial" panose="020B0604020202020204" pitchFamily="34" charset="0"/>
                <a:cs typeface="Arial" panose="020B0604020202020204" pitchFamily="34" charset="0"/>
              </a:rPr>
              <a:t>   </a:t>
            </a:r>
            <a:r>
              <a:rPr lang="zh-CN" sz="800" b="1" dirty="0">
                <a:solidFill>
                  <a:schemeClr val="bg1"/>
                </a:solidFill>
                <a:latin typeface="Arial" panose="020B0604020202020204" pitchFamily="34" charset="0"/>
                <a:cs typeface="Arial" panose="020B0604020202020204" pitchFamily="34" charset="0"/>
              </a:rPr>
              <a:t>202</a:t>
            </a:r>
            <a:r>
              <a:rPr lang="en-US" altLang="zh-CN" sz="800" b="1" dirty="0">
                <a:solidFill>
                  <a:schemeClr val="bg1"/>
                </a:solidFill>
                <a:latin typeface="Arial" panose="020B0604020202020204" pitchFamily="34" charset="0"/>
                <a:cs typeface="Arial" panose="020B0604020202020204" pitchFamily="34" charset="0"/>
              </a:rPr>
              <a:t>4-03-28</a:t>
            </a:r>
            <a:r>
              <a:rPr lang="zh-CN"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20</a:t>
            </a:r>
            <a:r>
              <a:rPr lang="zh-CN" sz="800" b="1" dirty="0">
                <a:solidFill>
                  <a:schemeClr val="bg1"/>
                </a:solidFill>
                <a:latin typeface="Arial" panose="020B0604020202020204" pitchFamily="34" charset="0"/>
                <a:cs typeface="Arial" panose="020B0604020202020204" pitchFamily="34" charset="0"/>
              </a:rPr>
              <a:t>:</a:t>
            </a:r>
            <a:r>
              <a:rPr lang="en-US" altLang="zh-CN" sz="800" b="1" dirty="0">
                <a:solidFill>
                  <a:schemeClr val="bg1"/>
                </a:solidFill>
                <a:latin typeface="Arial" panose="020B0604020202020204" pitchFamily="34" charset="0"/>
                <a:cs typeface="Arial" panose="020B0604020202020204" pitchFamily="34" charset="0"/>
              </a:rPr>
              <a:t>0</a:t>
            </a:r>
            <a:r>
              <a:rPr lang="zh-CN" sz="800" b="1" dirty="0">
                <a:solidFill>
                  <a:schemeClr val="bg1"/>
                </a:solidFill>
                <a:latin typeface="Arial" panose="020B0604020202020204" pitchFamily="34" charset="0"/>
                <a:cs typeface="Arial" panose="020B0604020202020204" pitchFamily="34" charset="0"/>
              </a:rPr>
              <a:t>0</a:t>
            </a:r>
            <a:r>
              <a:rPr lang="en-US" altLang="zh-CN" sz="800" b="1" dirty="0">
                <a:solidFill>
                  <a:schemeClr val="bg1"/>
                </a:solidFill>
                <a:latin typeface="Arial" panose="020B0604020202020204" pitchFamily="34" charset="0"/>
                <a:cs typeface="Arial" panose="020B0604020202020204" pitchFamily="34" charset="0"/>
              </a:rPr>
              <a:t>-22:00</a:t>
            </a:r>
            <a:r>
              <a:rPr lang="zh-CN" altLang="en-US" sz="800" b="1" dirty="0">
                <a:solidFill>
                  <a:schemeClr val="bg1"/>
                </a:solidFill>
                <a:latin typeface="Arial" panose="020B0604020202020204" pitchFamily="34" charset="0"/>
                <a:cs typeface="Arial" panose="020B0604020202020204" pitchFamily="34" charset="0"/>
              </a:rPr>
              <a:t> </a:t>
            </a:r>
            <a:r>
              <a:rPr lang="en-US" altLang="zh-CN" sz="800" b="1" dirty="0">
                <a:solidFill>
                  <a:schemeClr val="bg1"/>
                </a:solidFill>
                <a:latin typeface="Arial" panose="020B0604020202020204" pitchFamily="34" charset="0"/>
                <a:cs typeface="Arial" panose="020B0604020202020204" pitchFamily="34" charset="0"/>
              </a:rPr>
              <a:t>PM</a:t>
            </a:r>
            <a:r>
              <a:rPr lang="zh-CN" sz="800" b="1" dirty="0">
                <a:solidFill>
                  <a:schemeClr val="bg1"/>
                </a:solidFill>
                <a:latin typeface="Arial" panose="020B0604020202020204" pitchFamily="34" charset="0"/>
                <a:cs typeface="Arial" panose="020B0604020202020204" pitchFamily="34" charset="0"/>
              </a:rPr>
              <a:t>  </a:t>
            </a:r>
            <a:endParaRPr lang="en-GB" altLang="zh-CN" sz="800" b="1" dirty="0">
              <a:solidFill>
                <a:schemeClr val="bg1"/>
              </a:solidFill>
              <a:latin typeface="Arial" panose="020B0604020202020204" pitchFamily="34" charset="0"/>
              <a:cs typeface="Arial" panose="020B0604020202020204" pitchFamily="34" charset="0"/>
            </a:endParaRPr>
          </a:p>
          <a:p>
            <a:pPr marL="0" marR="0" lvl="0" indent="0" algn="l" rtl="0">
              <a:lnSpc>
                <a:spcPct val="150000"/>
              </a:lnSpc>
              <a:spcBef>
                <a:spcPts val="0"/>
              </a:spcBef>
              <a:spcAft>
                <a:spcPts val="0"/>
              </a:spcAft>
              <a:buNone/>
            </a:pPr>
            <a:r>
              <a:rPr lang="en-US" altLang="zh-CN" sz="800" b="1" dirty="0">
                <a:solidFill>
                  <a:schemeClr val="bg1"/>
                </a:solidFill>
                <a:latin typeface="Arial" panose="020B0604020202020204" pitchFamily="34" charset="0"/>
                <a:cs typeface="Arial" panose="020B0604020202020204" pitchFamily="34" charset="0"/>
              </a:rPr>
              <a:t>ZOOM</a:t>
            </a:r>
            <a:r>
              <a:rPr lang="zh-CN" altLang="en-US" sz="800" b="1" dirty="0">
                <a:solidFill>
                  <a:schemeClr val="bg1"/>
                </a:solidFill>
                <a:latin typeface="Arial" panose="020B0604020202020204" pitchFamily="34" charset="0"/>
                <a:cs typeface="Arial" panose="020B0604020202020204" pitchFamily="34" charset="0"/>
              </a:rPr>
              <a:t>会议</a:t>
            </a:r>
            <a:r>
              <a:rPr lang="en-US" altLang="zh-CN" sz="800" b="1" dirty="0">
                <a:solidFill>
                  <a:schemeClr val="bg1"/>
                </a:solidFill>
                <a:latin typeface="Arial" panose="020B0604020202020204" pitchFamily="34" charset="0"/>
                <a:cs typeface="Arial" panose="020B0604020202020204" pitchFamily="34" charset="0"/>
              </a:rPr>
              <a:t>ID</a:t>
            </a:r>
            <a:r>
              <a:rPr lang="zh-CN" sz="800" b="1" dirty="0">
                <a:solidFill>
                  <a:schemeClr val="bg1"/>
                </a:solidFill>
                <a:latin typeface="Arial" panose="020B0604020202020204" pitchFamily="34" charset="0"/>
                <a:cs typeface="Arial" panose="020B0604020202020204" pitchFamily="34" charset="0"/>
              </a:rPr>
              <a:t>:</a:t>
            </a:r>
            <a:r>
              <a:rPr 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858 4618 2280</a:t>
            </a:r>
          </a:p>
          <a:p>
            <a:pPr marL="0" marR="0" lvl="0" indent="0" algn="l" rtl="0">
              <a:lnSpc>
                <a:spcPct val="150000"/>
              </a:lnSpc>
              <a:spcBef>
                <a:spcPts val="0"/>
              </a:spcBef>
              <a:spcAft>
                <a:spcPts val="0"/>
              </a:spcAft>
              <a:buNone/>
            </a:pPr>
            <a:r>
              <a:rPr lang="zh-CN" altLang="en-US"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会议密码：</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123456</a:t>
            </a:r>
          </a:p>
          <a:p>
            <a:pPr marL="0" marR="0" lvl="0" indent="0" algn="l" rtl="0">
              <a:lnSpc>
                <a:spcPct val="150000"/>
              </a:lnSpc>
              <a:spcBef>
                <a:spcPts val="0"/>
              </a:spcBef>
              <a:spcAft>
                <a:spcPts val="0"/>
              </a:spcAft>
              <a:buNone/>
            </a:pPr>
            <a:r>
              <a:rPr lang="en-GB" altLang="zh-CN" sz="8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Bilibili</a:t>
            </a:r>
            <a:r>
              <a:rPr lang="zh-CN" altLang="en-US"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 https://</a:t>
            </a:r>
            <a:r>
              <a:rPr lang="en-US" altLang="zh-CN" sz="800" b="1" dirty="0" err="1">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live.bilibili.com</a:t>
            </a:r>
            <a:r>
              <a:rPr lang="en-US"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rPr>
              <a:t>/26427894</a:t>
            </a:r>
            <a:endPar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a:p>
            <a:pPr marL="0" marR="0" lvl="0" indent="0" algn="l" rtl="0">
              <a:lnSpc>
                <a:spcPct val="150000"/>
              </a:lnSpc>
              <a:spcBef>
                <a:spcPts val="0"/>
              </a:spcBef>
              <a:spcAft>
                <a:spcPts val="0"/>
              </a:spcAft>
              <a:buNone/>
            </a:pPr>
            <a:endParaRPr lang="en-GB" altLang="zh-CN" sz="800" b="1" dirty="0">
              <a:solidFill>
                <a:schemeClr val="bg1"/>
              </a:solidFill>
              <a:latin typeface="Arial" panose="020B0604020202020204" pitchFamily="34" charset="0"/>
              <a:ea typeface="Calibri" panose="020F0502020204030204"/>
              <a:cs typeface="Arial" panose="020B0604020202020204" pitchFamily="34" charset="0"/>
              <a:sym typeface="Calibri" panose="020F0502020204030204"/>
            </a:endParaRPr>
          </a:p>
        </p:txBody>
      </p:sp>
      <p:sp>
        <p:nvSpPr>
          <p:cNvPr id="19" name="TextBox 18"/>
          <p:cNvSpPr txBox="1"/>
          <p:nvPr/>
        </p:nvSpPr>
        <p:spPr>
          <a:xfrm>
            <a:off x="21019" y="3830846"/>
            <a:ext cx="3503771" cy="2323713"/>
          </a:xfrm>
          <a:prstGeom prst="rect">
            <a:avLst/>
          </a:prstGeom>
          <a:noFill/>
          <a:effectLst>
            <a:outerShdw blurRad="50800" dist="38100" dir="2700000" algn="tl" rotWithShape="0">
              <a:prstClr val="black">
                <a:alpha val="40000"/>
              </a:prstClr>
            </a:outerShdw>
          </a:effectLst>
        </p:spPr>
        <p:txBody>
          <a:bodyPr wrap="square" rtlCol="0">
            <a:spAutoFit/>
          </a:bodyPr>
          <a:lstStyle/>
          <a:p>
            <a:pPr>
              <a:spcAft>
                <a:spcPts val="300"/>
              </a:spcAft>
            </a:pP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潘滔教授简介：</a:t>
            </a:r>
          </a:p>
          <a:p>
            <a:pPr>
              <a:spcAft>
                <a:spcPts val="300"/>
              </a:spcAft>
            </a:pP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        潘滔，现任芝加哥大学生物化学与分子生物学教授，主要研究兴趣为表观转录组学、功能基因组学、微生物组学、</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修饰和</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等。</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1990</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年取得耶鲁大学博士学位、在</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1994</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年成为癌症研究基金会</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Raymond F. </a:t>
            </a:r>
            <a:r>
              <a:rPr lang="en-US" altLang="zh-CN" sz="900" dirty="0" err="1">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Zelko</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青年研究员、</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2015</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年成为美国科学促进会（</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AAAS</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）研究员，获得</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Damon Runyon-Walter Winchell </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癌症研究基金、美国癌症协会初级教师研究奖、美国国立卫生研究院</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EUREKA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奖、美国国立卫生研究院院长先锋奖等多项基金及荣誉。</a:t>
            </a:r>
          </a:p>
          <a:p>
            <a:pPr>
              <a:spcAft>
                <a:spcPts val="300"/>
              </a:spcAft>
            </a:pP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讲座摘要：</a:t>
            </a:r>
          </a:p>
          <a:p>
            <a:pPr>
              <a:spcAft>
                <a:spcPts val="300"/>
              </a:spcAft>
            </a:pP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       表观转录组学是指细胞</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中的化学修饰变化，其中包括许多具有不同化学计量和功能的化学修饰类型。人类</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在</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中含有大约</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40</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种修饰类型，在</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mRNA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中含有大约</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10</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种修饰类型</a:t>
            </a:r>
            <a:r>
              <a:rPr lang="zh-CN" altLang="en-US" sz="90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。潘滔教授</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将讲述他实验室中利用纳米孔测序进行</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mRNA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修饰检测和</a:t>
            </a:r>
            <a:r>
              <a:rPr lang="en-US" altLang="zh-CN" sz="900" dirty="0" err="1">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illumina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测序进行</a:t>
            </a:r>
            <a:r>
              <a:rPr lang="en-US" altLang="zh-CN"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tRNA</a:t>
            </a:r>
            <a:r>
              <a:rPr lang="zh-CN" altLang="en-US" sz="900"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修饰检测的最新技术发展和生物学研究</a:t>
            </a:r>
            <a:r>
              <a:rPr lang="zh-CN" altLang="en-US" sz="900" b="1"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rPr>
              <a:t>。</a:t>
            </a:r>
          </a:p>
        </p:txBody>
      </p:sp>
      <p:sp>
        <p:nvSpPr>
          <p:cNvPr id="20" name="Google Shape;160;p25"/>
          <p:cNvSpPr txBox="1"/>
          <p:nvPr/>
        </p:nvSpPr>
        <p:spPr>
          <a:xfrm>
            <a:off x="1165803" y="7480346"/>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主持人：黄 林</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中山大学孙逸仙纪念医院</a:t>
            </a:r>
            <a:endParaRPr sz="500" i="1" dirty="0">
              <a:solidFill>
                <a:schemeClr val="bg1"/>
              </a:solidFill>
            </a:endParaRPr>
          </a:p>
        </p:txBody>
      </p:sp>
      <p:sp>
        <p:nvSpPr>
          <p:cNvPr id="27" name="Google Shape;159;p25"/>
          <p:cNvSpPr txBox="1"/>
          <p:nvPr/>
        </p:nvSpPr>
        <p:spPr>
          <a:xfrm>
            <a:off x="-153688" y="8856584"/>
            <a:ext cx="1035600"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苗智超</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广州实验室</a:t>
            </a:r>
          </a:p>
          <a:p>
            <a:pPr marL="0" lvl="0" indent="0" algn="ctr" rtl="0">
              <a:lnSpc>
                <a:spcPct val="115000"/>
              </a:lnSpc>
              <a:spcBef>
                <a:spcPts val="0"/>
              </a:spcBef>
              <a:spcAft>
                <a:spcPts val="0"/>
              </a:spcAft>
              <a:buNone/>
            </a:pPr>
            <a:r>
              <a:rPr lang="zh-CN" altLang="en-US" sz="500" i="1" dirty="0">
                <a:solidFill>
                  <a:schemeClr val="bg1"/>
                </a:solidFill>
              </a:rPr>
              <a:t>广州医科大学</a:t>
            </a:r>
          </a:p>
        </p:txBody>
      </p:sp>
      <p:grpSp>
        <p:nvGrpSpPr>
          <p:cNvPr id="10" name="组合 9"/>
          <p:cNvGrpSpPr/>
          <p:nvPr/>
        </p:nvGrpSpPr>
        <p:grpSpPr>
          <a:xfrm>
            <a:off x="1316780" y="6597967"/>
            <a:ext cx="733646" cy="850111"/>
            <a:chOff x="1240364" y="6753066"/>
            <a:chExt cx="733646" cy="850111"/>
          </a:xfrm>
        </p:grpSpPr>
        <p:sp>
          <p:nvSpPr>
            <p:cNvPr id="29" name="Oval 28"/>
            <p:cNvSpPr/>
            <p:nvPr>
              <p:custDataLst>
                <p:tags r:id="rId4"/>
              </p:custDataLst>
            </p:nvPr>
          </p:nvSpPr>
          <p:spPr>
            <a:xfrm>
              <a:off x="1240364" y="6753066"/>
              <a:ext cx="733646" cy="850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erson wearing glasses and a suit&#10;&#10;Description automatically generated with medium confidence"/>
            <p:cNvPicPr>
              <a:picLocks noChangeAspect="1"/>
            </p:cNvPicPr>
            <p:nvPr>
              <p:custDataLst>
                <p:tags r:id="rId5"/>
              </p:custDataLst>
            </p:nvPr>
          </p:nvPicPr>
          <p:blipFill>
            <a:blip r:embed="rId8"/>
            <a:srcRect r="400" b="308"/>
            <a:stretch>
              <a:fillRect/>
            </a:stretch>
          </p:blipFill>
          <p:spPr>
            <a:xfrm>
              <a:off x="1286576" y="6787410"/>
              <a:ext cx="650107" cy="770445"/>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31" name="Google Shape;142;p25"/>
          <p:cNvSpPr/>
          <p:nvPr>
            <p:custDataLst>
              <p:tags r:id="rId1"/>
            </p:custDataLst>
          </p:nvPr>
        </p:nvSpPr>
        <p:spPr>
          <a:xfrm>
            <a:off x="150440" y="2981098"/>
            <a:ext cx="1639299" cy="823867"/>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endPar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zh-CN" altLang="en-US" sz="1050" dirty="0">
              <a:solidFill>
                <a:schemeClr val="lt1"/>
              </a:solidFill>
              <a:effectLst>
                <a:outerShdw blurRad="373812" dist="38100" algn="l" rotWithShape="0">
                  <a:prstClr val="black"/>
                </a:outerShdw>
              </a:effectLst>
              <a:latin typeface="Calibri" panose="020F0502020204030204"/>
              <a:cs typeface="Calibri" panose="020F0502020204030204"/>
            </a:endParaRPr>
          </a:p>
        </p:txBody>
      </p:sp>
      <p:grpSp>
        <p:nvGrpSpPr>
          <p:cNvPr id="39" name="组合 11"/>
          <p:cNvGrpSpPr/>
          <p:nvPr/>
        </p:nvGrpSpPr>
        <p:grpSpPr>
          <a:xfrm>
            <a:off x="1877747" y="7992732"/>
            <a:ext cx="784931" cy="887481"/>
            <a:chOff x="2667923" y="7643224"/>
            <a:chExt cx="698099" cy="798642"/>
          </a:xfrm>
        </p:grpSpPr>
        <p:sp>
          <p:nvSpPr>
            <p:cNvPr id="40" name="Oval 62"/>
            <p:cNvSpPr/>
            <p:nvPr>
              <p:custDataLst>
                <p:tags r:id="rId3"/>
              </p:custDataLst>
            </p:nvPr>
          </p:nvSpPr>
          <p:spPr>
            <a:xfrm>
              <a:off x="2667923" y="7649866"/>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图片 48"/>
            <p:cNvPicPr>
              <a:picLocks noChangeAspect="1"/>
            </p:cNvPicPr>
            <p:nvPr/>
          </p:nvPicPr>
          <p:blipFill rotWithShape="1">
            <a:blip r:embed="rId9">
              <a:extLst>
                <a:ext uri="{BEBA8EAE-BF5A-486C-A8C5-ECC9F3942E4B}">
                  <a14:imgProps xmlns:a14="http://schemas.microsoft.com/office/drawing/2010/main">
                    <a14:imgLayer r:embed="rId10">
                      <a14:imgEffect>
                        <a14:backgroundRemoval t="9971" b="98699" l="5106" r="89981">
                          <a14:foregroundMark x1="20231" y1="77746" x2="5106" y2="98699"/>
                        </a14:backgroundRemoval>
                      </a14:imgEffect>
                    </a14:imgLayer>
                  </a14:imgProps>
                </a:ext>
              </a:extLst>
            </a:blip>
            <a:srcRect l="4437" r="4397"/>
            <a:stretch>
              <a:fillRect/>
            </a:stretch>
          </p:blipFill>
          <p:spPr>
            <a:xfrm>
              <a:off x="2682022" y="7643224"/>
              <a:ext cx="684000" cy="750279"/>
            </a:xfrm>
            <a:prstGeom prst="ellipse">
              <a:avLst/>
            </a:prstGeom>
          </p:spPr>
        </p:pic>
      </p:grpSp>
      <p:sp>
        <p:nvSpPr>
          <p:cNvPr id="44" name="文本框 30"/>
          <p:cNvSpPr txBox="1"/>
          <p:nvPr/>
        </p:nvSpPr>
        <p:spPr>
          <a:xfrm>
            <a:off x="105598" y="2982827"/>
            <a:ext cx="1663985" cy="783590"/>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rPr>
              <a:t>潘  滔</a:t>
            </a:r>
            <a:endParaRPr lang="en-US" altLang="zh-CN" b="1" dirty="0">
              <a:solidFill>
                <a:schemeClr val="bg1"/>
              </a:solidFill>
              <a:effectLst>
                <a:outerShdw blurRad="38100" dist="38100" dir="2700000" algn="tl">
                  <a:srgbClr val="000000">
                    <a:alpha val="43137"/>
                  </a:srgbClr>
                </a:outerShdw>
              </a:effectLst>
            </a:endParaRPr>
          </a:p>
          <a:p>
            <a:pPr algn="ctr"/>
            <a:r>
              <a:rPr kumimoji="0" lang="zh-CN" altLang="en-US" sz="10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rPr>
              <a:t>芝加哥大学</a:t>
            </a:r>
            <a:endParaRPr kumimoji="0" lang="en-US" altLang="zh-CN" sz="10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endParaRPr>
          </a:p>
          <a:p>
            <a:pPr algn="ctr"/>
            <a:r>
              <a:rPr kumimoji="0" lang="zh-CN" altLang="en-US" sz="10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rPr>
              <a:t>生物化学</a:t>
            </a:r>
            <a:r>
              <a:rPr lang="zh-CN" altLang="en-US" sz="1000" b="1" dirty="0">
                <a:solidFill>
                  <a:srgbClr val="FFFFFF"/>
                </a:solidFill>
                <a:effectLst>
                  <a:outerShdw blurRad="373812" dist="38100" algn="l" rotWithShape="0">
                    <a:prstClr val="black"/>
                  </a:outerShdw>
                </a:effectLst>
                <a:latin typeface="微软雅黑" panose="020B0503020204020204" pitchFamily="34" charset="-122"/>
                <a:ea typeface="微软雅黑" panose="020B0503020204020204" pitchFamily="34" charset="-122"/>
                <a:cs typeface="Calibri" panose="020F0502020204030204"/>
                <a:sym typeface="Arial" panose="020B0604020202020204"/>
              </a:rPr>
              <a:t>与</a:t>
            </a:r>
            <a:r>
              <a:rPr kumimoji="0" lang="zh-CN" altLang="en-US" sz="10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rPr>
              <a:t>分子生物学系</a:t>
            </a:r>
            <a:r>
              <a:rPr lang="zh-CN" altLang="en-US" sz="1100" b="1"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rPr>
              <a:t>教授</a:t>
            </a:r>
            <a:endParaRPr kumimoji="0" lang="zh-CN" altLang="en-US" sz="11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微软雅黑" panose="020B0503020204020204" pitchFamily="34" charset="-122"/>
              <a:ea typeface="微软雅黑" panose="020B0503020204020204" pitchFamily="34" charset="-122"/>
              <a:cs typeface="Calibri" panose="020F0502020204030204"/>
              <a:sym typeface="Arial" panose="020B0604020202020204"/>
            </a:endParaRPr>
          </a:p>
        </p:txBody>
      </p:sp>
      <p:sp>
        <p:nvSpPr>
          <p:cNvPr id="46" name="Google Shape;160;p25"/>
          <p:cNvSpPr txBox="1"/>
          <p:nvPr/>
        </p:nvSpPr>
        <p:spPr>
          <a:xfrm>
            <a:off x="1777013" y="8856584"/>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王金凯</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中山大学中山医学院</a:t>
            </a:r>
          </a:p>
        </p:txBody>
      </p:sp>
      <p:pic>
        <p:nvPicPr>
          <p:cNvPr id="47" name="图片 53"/>
          <p:cNvPicPr>
            <a:picLocks noChangeAspect="1"/>
          </p:cNvPicPr>
          <p:nvPr/>
        </p:nvPicPr>
        <p:blipFill rotWithShape="1">
          <a:blip r:embed="rId11"/>
          <a:srcRect l="3171" t="3554" r="2556" b="2805"/>
          <a:stretch>
            <a:fillRect/>
          </a:stretch>
        </p:blipFill>
        <p:spPr>
          <a:xfrm>
            <a:off x="2805892" y="2565843"/>
            <a:ext cx="741475" cy="736503"/>
          </a:xfrm>
          <a:prstGeom prst="rect">
            <a:avLst/>
          </a:prstGeom>
        </p:spPr>
      </p:pic>
      <p:pic>
        <p:nvPicPr>
          <p:cNvPr id="50" name="Google Shape;139;p25"/>
          <p:cNvPicPr preferRelativeResize="0">
            <a:picLocks noChangeAspect="1"/>
          </p:cNvPicPr>
          <p:nvPr/>
        </p:nvPicPr>
        <p:blipFill rotWithShape="1">
          <a:blip r:embed="rId12"/>
          <a:srcRect/>
          <a:stretch>
            <a:fillRect/>
          </a:stretch>
        </p:blipFill>
        <p:spPr>
          <a:xfrm>
            <a:off x="1240364" y="9325880"/>
            <a:ext cx="342637" cy="341543"/>
          </a:xfrm>
          <a:prstGeom prst="ellipse">
            <a:avLst/>
          </a:prstGeom>
          <a:noFill/>
          <a:ln>
            <a:noFill/>
          </a:ln>
        </p:spPr>
      </p:pic>
      <p:pic>
        <p:nvPicPr>
          <p:cNvPr id="51" name="图片 22"/>
          <p:cNvPicPr>
            <a:picLocks noChangeAspect="1"/>
          </p:cNvPicPr>
          <p:nvPr/>
        </p:nvPicPr>
        <p:blipFill rotWithShape="1">
          <a:blip r:embed="rId13">
            <a:extLst>
              <a:ext uri="{28A0092B-C50C-407E-A947-70E740481C1C}">
                <a14:useLocalDpi xmlns:a14="http://schemas.microsoft.com/office/drawing/2010/main" val="0"/>
              </a:ext>
            </a:extLst>
          </a:blip>
          <a:srcRect l="9422" t="8117" r="10100" b="11709"/>
          <a:stretch>
            <a:fillRect/>
          </a:stretch>
        </p:blipFill>
        <p:spPr>
          <a:xfrm>
            <a:off x="1673005" y="9325173"/>
            <a:ext cx="351185" cy="349850"/>
          </a:xfrm>
          <a:prstGeom prst="ellipse">
            <a:avLst/>
          </a:prstGeom>
        </p:spPr>
      </p:pic>
      <p:pic>
        <p:nvPicPr>
          <p:cNvPr id="52" name="Picture 2" descr="中山大学孙逸仙纪念医院深汕中心医院2020年行政后勤岗位招聘启事 第二批"/>
          <p:cNvPicPr>
            <a:picLocks noChangeAspect="1" noChangeArrowheads="1"/>
          </p:cNvPicPr>
          <p:nvPr/>
        </p:nvPicPr>
        <p:blipFill>
          <a:blip r:embed="rId14">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2114194" y="9319677"/>
            <a:ext cx="420112" cy="347746"/>
          </a:xfrm>
          <a:prstGeom prst="rect">
            <a:avLst/>
          </a:prstGeom>
          <a:noFill/>
          <a:extLst>
            <a:ext uri="{909E8E84-426E-40DD-AFC4-6F175D3DCCD1}">
              <a14:hiddenFill xmlns:a14="http://schemas.microsoft.com/office/drawing/2010/main">
                <a:solidFill>
                  <a:srgbClr val="FFFFFF"/>
                </a:solidFill>
              </a14:hiddenFill>
            </a:ext>
          </a:extLst>
        </p:spPr>
      </p:pic>
      <p:pic>
        <p:nvPicPr>
          <p:cNvPr id="38" name="图片 37"/>
          <p:cNvPicPr>
            <a:picLocks noChangeAspect="1"/>
          </p:cNvPicPr>
          <p:nvPr/>
        </p:nvPicPr>
        <p:blipFill>
          <a:blip r:embed="rId15"/>
          <a:stretch>
            <a:fillRect/>
          </a:stretch>
        </p:blipFill>
        <p:spPr>
          <a:xfrm>
            <a:off x="82153" y="1447461"/>
            <a:ext cx="1250460" cy="1399522"/>
          </a:xfrm>
          <a:prstGeom prst="rect">
            <a:avLst/>
          </a:prstGeom>
        </p:spPr>
      </p:pic>
      <p:pic>
        <p:nvPicPr>
          <p:cNvPr id="3" name="图片 2"/>
          <p:cNvPicPr>
            <a:picLocks noChangeAspect="1"/>
          </p:cNvPicPr>
          <p:nvPr/>
        </p:nvPicPr>
        <p:blipFill>
          <a:blip r:embed="rId16"/>
          <a:stretch>
            <a:fillRect/>
          </a:stretch>
        </p:blipFill>
        <p:spPr>
          <a:xfrm>
            <a:off x="22189" y="7991525"/>
            <a:ext cx="738724" cy="857448"/>
          </a:xfrm>
          <a:prstGeom prst="rect">
            <a:avLst/>
          </a:prstGeom>
        </p:spPr>
      </p:pic>
      <p:sp>
        <p:nvSpPr>
          <p:cNvPr id="42" name="Google Shape;160;p25"/>
          <p:cNvSpPr txBox="1"/>
          <p:nvPr/>
        </p:nvSpPr>
        <p:spPr>
          <a:xfrm>
            <a:off x="812500" y="8856584"/>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杨建华</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sz="500" i="1" dirty="0">
              <a:solidFill>
                <a:schemeClr val="bg1"/>
              </a:solidFill>
            </a:endParaRPr>
          </a:p>
        </p:txBody>
      </p:sp>
      <p:grpSp>
        <p:nvGrpSpPr>
          <p:cNvPr id="43" name="Group 23"/>
          <p:cNvGrpSpPr/>
          <p:nvPr/>
        </p:nvGrpSpPr>
        <p:grpSpPr>
          <a:xfrm>
            <a:off x="914526" y="8008891"/>
            <a:ext cx="769077" cy="880099"/>
            <a:chOff x="4361335" y="5670994"/>
            <a:chExt cx="684000" cy="792000"/>
          </a:xfrm>
        </p:grpSpPr>
        <p:sp>
          <p:nvSpPr>
            <p:cNvPr id="53" name="Oval 24"/>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5" descr="A person wearing glasses and a suit&#10;&#10;Description automatically generated with medium confidence"/>
            <p:cNvPicPr>
              <a:picLocks noChangeAspect="1"/>
            </p:cNvPicPr>
            <p:nvPr/>
          </p:nvPicPr>
          <p:blipFill>
            <a:blip r:embed="rId17"/>
            <a:srcRect/>
            <a:stretch>
              <a:fillRect/>
            </a:stretch>
          </p:blipFill>
          <p:spPr>
            <a:xfrm>
              <a:off x="4413263" y="5693806"/>
              <a:ext cx="590770" cy="733188"/>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grpSp>
        <p:nvGrpSpPr>
          <p:cNvPr id="14" name="组合 13"/>
          <p:cNvGrpSpPr/>
          <p:nvPr/>
        </p:nvGrpSpPr>
        <p:grpSpPr>
          <a:xfrm>
            <a:off x="2780548" y="8008892"/>
            <a:ext cx="744242" cy="881725"/>
            <a:chOff x="2748384" y="6797622"/>
            <a:chExt cx="733646" cy="850111"/>
          </a:xfrm>
        </p:grpSpPr>
        <p:sp>
          <p:nvSpPr>
            <p:cNvPr id="57" name="Oval 28"/>
            <p:cNvSpPr/>
            <p:nvPr>
              <p:custDataLst>
                <p:tags r:id="rId2"/>
              </p:custDataLst>
            </p:nvPr>
          </p:nvSpPr>
          <p:spPr>
            <a:xfrm>
              <a:off x="2748384" y="6797622"/>
              <a:ext cx="733646" cy="8501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p:cNvPicPr>
              <a:picLocks noChangeAspect="1"/>
            </p:cNvPicPr>
            <p:nvPr/>
          </p:nvPicPr>
          <p:blipFill rotWithShape="1">
            <a:blip r:embed="rId18"/>
            <a:srcRect t="3980" b="22615"/>
            <a:stretch>
              <a:fillRect/>
            </a:stretch>
          </p:blipFill>
          <p:spPr>
            <a:xfrm>
              <a:off x="2799870" y="6869551"/>
              <a:ext cx="650907" cy="730656"/>
            </a:xfrm>
            <a:prstGeom prst="flowChartConnector">
              <a:avLst/>
            </a:prstGeom>
          </p:spPr>
        </p:pic>
      </p:grpSp>
      <p:sp>
        <p:nvSpPr>
          <p:cNvPr id="59" name="Google Shape;160;p25"/>
          <p:cNvSpPr txBox="1"/>
          <p:nvPr/>
        </p:nvSpPr>
        <p:spPr>
          <a:xfrm>
            <a:off x="2672114" y="8856584"/>
            <a:ext cx="1035600"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汪肖云</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中国科学院</a:t>
            </a:r>
            <a:endParaRPr lang="en-US" altLang="zh-CN" sz="500" i="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广州生物医药与健康研究所</a:t>
            </a:r>
          </a:p>
        </p:txBody>
      </p:sp>
      <p:pic>
        <p:nvPicPr>
          <p:cNvPr id="32" name="图片 31"/>
          <p:cNvPicPr>
            <a:picLocks noChangeAspect="1"/>
          </p:cNvPicPr>
          <p:nvPr/>
        </p:nvPicPr>
        <p:blipFill>
          <a:blip r:embed="rId19"/>
          <a:stretch>
            <a:fillRect/>
          </a:stretch>
        </p:blipFill>
        <p:spPr>
          <a:xfrm>
            <a:off x="1900955" y="2559419"/>
            <a:ext cx="737680" cy="737680"/>
          </a:xfrm>
          <a:prstGeom prst="rect">
            <a:avLst/>
          </a:prstGeom>
        </p:spPr>
      </p:pic>
      <p:pic>
        <p:nvPicPr>
          <p:cNvPr id="55" name="图片 54"/>
          <p:cNvPicPr>
            <a:picLocks noChangeAspect="1"/>
          </p:cNvPicPr>
          <p:nvPr/>
        </p:nvPicPr>
        <p:blipFill>
          <a:blip r:embed="rId20"/>
          <a:srcRect l="1086" t="22516" r="1086" b="25936"/>
          <a:stretch>
            <a:fillRect/>
          </a:stretch>
        </p:blipFill>
        <p:spPr>
          <a:xfrm>
            <a:off x="66937" y="9750785"/>
            <a:ext cx="717402" cy="256701"/>
          </a:xfrm>
          <a:prstGeom prst="roundRect">
            <a:avLst/>
          </a:prstGeom>
        </p:spPr>
      </p:pic>
      <p:pic>
        <p:nvPicPr>
          <p:cNvPr id="56" name="图片 55"/>
          <p:cNvPicPr>
            <a:picLocks noChangeAspect="1"/>
          </p:cNvPicPr>
          <p:nvPr/>
        </p:nvPicPr>
        <p:blipFill>
          <a:blip r:embed="rId21"/>
          <a:stretch>
            <a:fillRect/>
          </a:stretch>
        </p:blipFill>
        <p:spPr>
          <a:xfrm>
            <a:off x="1769583" y="9755896"/>
            <a:ext cx="853635" cy="261625"/>
          </a:xfrm>
          <a:prstGeom prst="roundRect">
            <a:avLst/>
          </a:prstGeom>
        </p:spPr>
      </p:pic>
      <p:pic>
        <p:nvPicPr>
          <p:cNvPr id="58" name="图片 57"/>
          <p:cNvPicPr>
            <a:picLocks noChangeAspect="1"/>
          </p:cNvPicPr>
          <p:nvPr/>
        </p:nvPicPr>
        <p:blipFill>
          <a:blip r:embed="rId22"/>
          <a:stretch>
            <a:fillRect/>
          </a:stretch>
        </p:blipFill>
        <p:spPr>
          <a:xfrm>
            <a:off x="869753" y="9745013"/>
            <a:ext cx="800922" cy="272465"/>
          </a:xfrm>
          <a:prstGeom prst="roundRect">
            <a:avLst/>
          </a:prstGeom>
        </p:spPr>
      </p:pic>
      <p:pic>
        <p:nvPicPr>
          <p:cNvPr id="60" name="图片 59"/>
          <p:cNvPicPr>
            <a:picLocks noChangeAspect="1"/>
          </p:cNvPicPr>
          <p:nvPr/>
        </p:nvPicPr>
        <p:blipFill>
          <a:blip r:embed="rId23"/>
          <a:stretch>
            <a:fillRect/>
          </a:stretch>
        </p:blipFill>
        <p:spPr>
          <a:xfrm>
            <a:off x="2773108" y="9749231"/>
            <a:ext cx="774259" cy="268247"/>
          </a:xfrm>
          <a:prstGeom prst="roundRect">
            <a:avLst/>
          </a:prstGeom>
        </p:spPr>
      </p:pic>
      <p:pic>
        <p:nvPicPr>
          <p:cNvPr id="45" name="图片 44"/>
          <p:cNvPicPr>
            <a:picLocks noChangeAspect="1"/>
          </p:cNvPicPr>
          <p:nvPr/>
        </p:nvPicPr>
        <p:blipFill>
          <a:blip r:embed="rId20"/>
          <a:srcRect l="1086" t="22516" r="1086" b="25936"/>
          <a:stretch>
            <a:fillRect/>
          </a:stretch>
        </p:blipFill>
        <p:spPr>
          <a:xfrm>
            <a:off x="1643939" y="19287"/>
            <a:ext cx="637812" cy="181118"/>
          </a:xfrm>
          <a:prstGeom prst="roundRect">
            <a:avLst/>
          </a:prstGeom>
        </p:spPr>
      </p:pic>
      <p:pic>
        <p:nvPicPr>
          <p:cNvPr id="48" name="图片 47"/>
          <p:cNvPicPr>
            <a:picLocks noChangeAspect="1"/>
          </p:cNvPicPr>
          <p:nvPr/>
        </p:nvPicPr>
        <p:blipFill>
          <a:blip r:embed="rId21"/>
          <a:stretch>
            <a:fillRect/>
          </a:stretch>
        </p:blipFill>
        <p:spPr>
          <a:xfrm>
            <a:off x="2964685" y="19287"/>
            <a:ext cx="637813" cy="181118"/>
          </a:xfrm>
          <a:prstGeom prst="roundRect">
            <a:avLst/>
          </a:prstGeom>
        </p:spPr>
      </p:pic>
      <p:pic>
        <p:nvPicPr>
          <p:cNvPr id="49" name="图片 48"/>
          <p:cNvPicPr>
            <a:picLocks noChangeAspect="1"/>
          </p:cNvPicPr>
          <p:nvPr/>
        </p:nvPicPr>
        <p:blipFill>
          <a:blip r:embed="rId22"/>
          <a:stretch>
            <a:fillRect/>
          </a:stretch>
        </p:blipFill>
        <p:spPr>
          <a:xfrm>
            <a:off x="2304312" y="19287"/>
            <a:ext cx="637812" cy="181118"/>
          </a:xfrm>
          <a:prstGeom prst="roundRect">
            <a:avLst/>
          </a:prstGeom>
        </p:spPr>
      </p:pic>
      <p:pic>
        <p:nvPicPr>
          <p:cNvPr id="4" name="图片 59">
            <a:extLst>
              <a:ext uri="{FF2B5EF4-FFF2-40B4-BE49-F238E27FC236}">
                <a16:creationId xmlns:a16="http://schemas.microsoft.com/office/drawing/2014/main" id="{58E37EBA-74DE-670F-663B-A67833FA151A}"/>
              </a:ext>
            </a:extLst>
          </p:cNvPr>
          <p:cNvPicPr>
            <a:picLocks noChangeAspect="1"/>
          </p:cNvPicPr>
          <p:nvPr/>
        </p:nvPicPr>
        <p:blipFill>
          <a:blip r:embed="rId23"/>
          <a:stretch>
            <a:fillRect/>
          </a:stretch>
        </p:blipFill>
        <p:spPr>
          <a:xfrm>
            <a:off x="1054208" y="9176"/>
            <a:ext cx="581144" cy="201341"/>
          </a:xfrm>
          <a:prstGeom prst="round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ZlMGMwZTVlMDg0MWUwMzRiN2U5ZGVjMTI3YmI2OW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5845</TotalTime>
  <Words>618</Words>
  <Application>Microsoft Macintosh PowerPoint</Application>
  <PresentationFormat>Custom</PresentationFormat>
  <Paragraphs>63</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Times New Roman</vt:lpstr>
      <vt:lpstr>Calibri</vt:lpstr>
      <vt:lpstr>微软雅黑</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Zhou Lingling</cp:lastModifiedBy>
  <cp:revision>180</cp:revision>
  <cp:lastPrinted>2024-03-22T03:11:49Z</cp:lastPrinted>
  <dcterms:created xsi:type="dcterms:W3CDTF">2023-11-28T10:04:00Z</dcterms:created>
  <dcterms:modified xsi:type="dcterms:W3CDTF">2024-12-04T08:08:01Z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39DD08A5037C4772A6D9044ABE145189_12</vt:lpwstr>
  </property>
  <property fmtid="{D5CDD505-2E9C-101B-9397-08002B2CF9AE}" pid="3" name="KSOProductBuildVer">
    <vt:lpwstr>2052-12.1.0.16388</vt:lpwstr>
  </property>
</Properties>
</file>